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94" r:id="rId11"/>
    <p:sldId id="268" r:id="rId12"/>
    <p:sldId id="269" r:id="rId13"/>
    <p:sldId id="270" r:id="rId14"/>
    <p:sldId id="271" r:id="rId15"/>
    <p:sldId id="272" r:id="rId16"/>
    <p:sldId id="273" r:id="rId17"/>
    <p:sldId id="274" r:id="rId18"/>
    <p:sldId id="277" r:id="rId19"/>
    <p:sldId id="278" r:id="rId20"/>
    <p:sldId id="279" r:id="rId21"/>
    <p:sldId id="280" r:id="rId22"/>
    <p:sldId id="281" r:id="rId23"/>
    <p:sldId id="282" r:id="rId24"/>
    <p:sldId id="283" r:id="rId25"/>
    <p:sldId id="284" r:id="rId26"/>
    <p:sldId id="285" r:id="rId27"/>
    <p:sldId id="287" r:id="rId28"/>
    <p:sldId id="288" r:id="rId29"/>
    <p:sldId id="289" r:id="rId30"/>
    <p:sldId id="290" r:id="rId31"/>
    <p:sldId id="291" r:id="rId32"/>
    <p:sldId id="292" r:id="rId33"/>
    <p:sldId id="286" r:id="rId34"/>
    <p:sldId id="293"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Canva Sans Bold" panose="020B0604020202020204" charset="0"/>
      <p:regular r:id="rId41"/>
    </p:embeddedFont>
    <p:embeddedFont>
      <p:font typeface="ITC Benguiat Bold" panose="020B0604020202020204" charset="0"/>
      <p:regular r:id="rId42"/>
    </p:embeddedFont>
    <p:embeddedFont>
      <p:font typeface="League Spartan" panose="020B0604020202020204" charset="0"/>
      <p:regular r:id="rId43"/>
    </p:embeddedFont>
    <p:embeddedFont>
      <p:font typeface="Montserrat Bold" panose="020B0604020202020204" charset="0"/>
      <p:regular r:id="rId44"/>
    </p:embeddedFont>
    <p:embeddedFont>
      <p:font typeface="Montserrat Classic" panose="020B0604020202020204" charset="0"/>
      <p:regular r:id="rId45"/>
    </p:embeddedFont>
    <p:embeddedFont>
      <p:font typeface="Montserrat Classic Bold" panose="020B0604020202020204" charset="0"/>
      <p:regular r:id="rId46"/>
    </p:embeddedFont>
    <p:embeddedFont>
      <p:font typeface="Montserrat Medium" panose="00000600000000000000" pitchFamily="2" charset="0"/>
      <p:regular r:id="rId47"/>
      <p:italic r:id="rId48"/>
    </p:embeddedFont>
    <p:embeddedFont>
      <p:font typeface="Neue Machina Ultra-Bold" panose="020B0604020202020204" charset="0"/>
      <p:regular r:id="rId49"/>
    </p:embeddedFont>
    <p:embeddedFont>
      <p:font typeface="Script MT Bold" panose="03040602040607080904" pitchFamily="66" charset="0"/>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2F7"/>
    <a:srgbClr val="66CCFF"/>
    <a:srgbClr val="FC81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D36B6-9377-4BFA-A1CB-E204CBC3E215}"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8EB96-559F-4B2D-A1FA-9E2D87D2A4F1}" type="slidenum">
              <a:rPr lang="en-US" smtClean="0"/>
              <a:t>‹#›</a:t>
            </a:fld>
            <a:endParaRPr lang="en-US"/>
          </a:p>
        </p:txBody>
      </p:sp>
    </p:spTree>
    <p:extLst>
      <p:ext uri="{BB962C8B-B14F-4D97-AF65-F5344CB8AC3E}">
        <p14:creationId xmlns:p14="http://schemas.microsoft.com/office/powerpoint/2010/main" val="624781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March - 2024</a:t>
            </a:r>
          </a:p>
        </p:txBody>
      </p:sp>
      <p:sp>
        <p:nvSpPr>
          <p:cNvPr id="5" name="Footer Placeholder 4"/>
          <p:cNvSpPr>
            <a:spLocks noGrp="1"/>
          </p:cNvSpPr>
          <p:nvPr>
            <p:ph type="ftr" sz="quarter" idx="11"/>
          </p:nvPr>
        </p:nvSpPr>
        <p:spPr/>
        <p:txBody>
          <a:bodyPr/>
          <a:lstStyle/>
          <a:p>
            <a:r>
              <a:rPr lang="en-US"/>
              <a:t>KRISHNA CHAITANYA INSTITUTE OF TECHNOLOGY &amp; SCIENCES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March - 2024</a:t>
            </a:r>
          </a:p>
        </p:txBody>
      </p:sp>
      <p:sp>
        <p:nvSpPr>
          <p:cNvPr id="5" name="Footer Placeholder 4"/>
          <p:cNvSpPr>
            <a:spLocks noGrp="1"/>
          </p:cNvSpPr>
          <p:nvPr>
            <p:ph type="ftr" sz="quarter" idx="11"/>
          </p:nvPr>
        </p:nvSpPr>
        <p:spPr/>
        <p:txBody>
          <a:bodyPr/>
          <a:lstStyle/>
          <a:p>
            <a:r>
              <a:rPr lang="en-US"/>
              <a:t>KRISHNA CHAITANYA INSTITUTE OF TECHNOLOGY &amp; SCIENCES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March - 2024</a:t>
            </a:r>
          </a:p>
        </p:txBody>
      </p:sp>
      <p:sp>
        <p:nvSpPr>
          <p:cNvPr id="5" name="Footer Placeholder 4"/>
          <p:cNvSpPr>
            <a:spLocks noGrp="1"/>
          </p:cNvSpPr>
          <p:nvPr>
            <p:ph type="ftr" sz="quarter" idx="11"/>
          </p:nvPr>
        </p:nvSpPr>
        <p:spPr/>
        <p:txBody>
          <a:bodyPr/>
          <a:lstStyle/>
          <a:p>
            <a:r>
              <a:rPr lang="en-US"/>
              <a:t>KRISHNA CHAITANYA INSTITUTE OF TECHNOLOGY &amp; SCIENCES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March - 2024</a:t>
            </a:r>
          </a:p>
        </p:txBody>
      </p:sp>
      <p:sp>
        <p:nvSpPr>
          <p:cNvPr id="5" name="Footer Placeholder 4"/>
          <p:cNvSpPr>
            <a:spLocks noGrp="1"/>
          </p:cNvSpPr>
          <p:nvPr>
            <p:ph type="ftr" sz="quarter" idx="11"/>
          </p:nvPr>
        </p:nvSpPr>
        <p:spPr/>
        <p:txBody>
          <a:bodyPr/>
          <a:lstStyle/>
          <a:p>
            <a:r>
              <a:rPr lang="en-US"/>
              <a:t>KRISHNA CHAITANYA INSTITUTE OF TECHNOLOGY &amp; SCIENCES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March - 2024</a:t>
            </a:r>
          </a:p>
        </p:txBody>
      </p:sp>
      <p:sp>
        <p:nvSpPr>
          <p:cNvPr id="5" name="Footer Placeholder 4"/>
          <p:cNvSpPr>
            <a:spLocks noGrp="1"/>
          </p:cNvSpPr>
          <p:nvPr>
            <p:ph type="ftr" sz="quarter" idx="11"/>
          </p:nvPr>
        </p:nvSpPr>
        <p:spPr/>
        <p:txBody>
          <a:bodyPr/>
          <a:lstStyle/>
          <a:p>
            <a:r>
              <a:rPr lang="en-US"/>
              <a:t>KRISHNA CHAITANYA INSTITUTE OF TECHNOLOGY &amp; SCIENCES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March - 2024</a:t>
            </a:r>
          </a:p>
        </p:txBody>
      </p:sp>
      <p:sp>
        <p:nvSpPr>
          <p:cNvPr id="6" name="Footer Placeholder 5"/>
          <p:cNvSpPr>
            <a:spLocks noGrp="1"/>
          </p:cNvSpPr>
          <p:nvPr>
            <p:ph type="ftr" sz="quarter" idx="11"/>
          </p:nvPr>
        </p:nvSpPr>
        <p:spPr/>
        <p:txBody>
          <a:bodyPr/>
          <a:lstStyle/>
          <a:p>
            <a:r>
              <a:rPr lang="en-US"/>
              <a:t>KRISHNA CHAITANYA INSTITUTE OF TECHNOLOGY &amp; SCIENCES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March - 2024</a:t>
            </a:r>
          </a:p>
        </p:txBody>
      </p:sp>
      <p:sp>
        <p:nvSpPr>
          <p:cNvPr id="8" name="Footer Placeholder 7"/>
          <p:cNvSpPr>
            <a:spLocks noGrp="1"/>
          </p:cNvSpPr>
          <p:nvPr>
            <p:ph type="ftr" sz="quarter" idx="11"/>
          </p:nvPr>
        </p:nvSpPr>
        <p:spPr/>
        <p:txBody>
          <a:bodyPr/>
          <a:lstStyle/>
          <a:p>
            <a:r>
              <a:rPr lang="en-US"/>
              <a:t>KRISHNA CHAITANYA INSTITUTE OF TECHNOLOGY &amp; SCIENCES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March - 2024</a:t>
            </a:r>
          </a:p>
        </p:txBody>
      </p:sp>
      <p:sp>
        <p:nvSpPr>
          <p:cNvPr id="4" name="Footer Placeholder 3"/>
          <p:cNvSpPr>
            <a:spLocks noGrp="1"/>
          </p:cNvSpPr>
          <p:nvPr>
            <p:ph type="ftr" sz="quarter" idx="11"/>
          </p:nvPr>
        </p:nvSpPr>
        <p:spPr/>
        <p:txBody>
          <a:bodyPr/>
          <a:lstStyle/>
          <a:p>
            <a:r>
              <a:rPr lang="en-US"/>
              <a:t>KRISHNA CHAITANYA INSTITUTE OF TECHNOLOGY &amp; SCIENCES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March - 2024</a:t>
            </a:r>
          </a:p>
        </p:txBody>
      </p:sp>
      <p:sp>
        <p:nvSpPr>
          <p:cNvPr id="3" name="Footer Placeholder 2"/>
          <p:cNvSpPr>
            <a:spLocks noGrp="1"/>
          </p:cNvSpPr>
          <p:nvPr>
            <p:ph type="ftr" sz="quarter" idx="11"/>
          </p:nvPr>
        </p:nvSpPr>
        <p:spPr/>
        <p:txBody>
          <a:bodyPr/>
          <a:lstStyle/>
          <a:p>
            <a:r>
              <a:rPr lang="en-US"/>
              <a:t>KRISHNA CHAITANYA INSTITUTE OF TECHNOLOGY &amp; SCIENCES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March - 2024</a:t>
            </a:r>
          </a:p>
        </p:txBody>
      </p:sp>
      <p:sp>
        <p:nvSpPr>
          <p:cNvPr id="6" name="Footer Placeholder 5"/>
          <p:cNvSpPr>
            <a:spLocks noGrp="1"/>
          </p:cNvSpPr>
          <p:nvPr>
            <p:ph type="ftr" sz="quarter" idx="11"/>
          </p:nvPr>
        </p:nvSpPr>
        <p:spPr/>
        <p:txBody>
          <a:bodyPr/>
          <a:lstStyle/>
          <a:p>
            <a:r>
              <a:rPr lang="en-US"/>
              <a:t>KRISHNA CHAITANYA INSTITUTE OF TECHNOLOGY &amp; SCIENCES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March - 2024</a:t>
            </a:r>
          </a:p>
        </p:txBody>
      </p:sp>
      <p:sp>
        <p:nvSpPr>
          <p:cNvPr id="6" name="Footer Placeholder 5"/>
          <p:cNvSpPr>
            <a:spLocks noGrp="1"/>
          </p:cNvSpPr>
          <p:nvPr>
            <p:ph type="ftr" sz="quarter" idx="11"/>
          </p:nvPr>
        </p:nvSpPr>
        <p:spPr/>
        <p:txBody>
          <a:bodyPr/>
          <a:lstStyle/>
          <a:p>
            <a:r>
              <a:rPr lang="en-US"/>
              <a:t>KRISHNA CHAITANYA INSTITUTE OF TECHNOLOGY &amp; SCIENCES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March - 2024</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KRISHNA CHAITANYA INSTITUTE OF TECHNOLOGY &amp; SCIENCES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nodejs.org/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desandbox.io/s/react-new"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codesandbox.io/examples/package/react-dom" TargetMode="External"/><Relationship Id="rId4" Type="http://schemas.openxmlformats.org/officeDocument/2006/relationships/hyperlink" Target="https://codesandbox.io/examples/package/reac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hyperlink" Target="https://react-tutorial.app" TargetMode="External"/><Relationship Id="rId2" Type="http://schemas.openxmlformats.org/officeDocument/2006/relationships/hyperlink" Target="https://legacy.reactjs.org" TargetMode="External"/><Relationship Id="rId1" Type="http://schemas.openxmlformats.org/officeDocument/2006/relationships/slideLayout" Target="../slideLayouts/slideLayout7.xml"/><Relationship Id="rId4" Type="http://schemas.openxmlformats.org/officeDocument/2006/relationships/hyperlink" Target="https://youtu.be/Dorf8i6lCuk?si=lewcblG29G4aMCm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4678620" y="-360862"/>
            <a:ext cx="3054630" cy="3076558"/>
          </a:xfrm>
          <a:custGeom>
            <a:avLst/>
            <a:gdLst/>
            <a:ahLst/>
            <a:cxnLst/>
            <a:rect l="l" t="t" r="r" b="b"/>
            <a:pathLst>
              <a:path w="5681085" h="5681085">
                <a:moveTo>
                  <a:pt x="0" y="0"/>
                </a:moveTo>
                <a:lnTo>
                  <a:pt x="5681086" y="0"/>
                </a:lnTo>
                <a:lnTo>
                  <a:pt x="5681086" y="5681086"/>
                </a:lnTo>
                <a:lnTo>
                  <a:pt x="0" y="5681086"/>
                </a:lnTo>
                <a:lnTo>
                  <a:pt x="0" y="0"/>
                </a:lnTo>
                <a:close/>
              </a:path>
            </a:pathLst>
          </a:custGeom>
          <a:blipFill>
            <a:blip r:embed="rId2"/>
            <a:stretch>
              <a:fillRect/>
            </a:stretch>
          </a:blipFill>
        </p:spPr>
      </p:sp>
      <p:sp>
        <p:nvSpPr>
          <p:cNvPr id="8" name="TextBox 8"/>
          <p:cNvSpPr txBox="1"/>
          <p:nvPr/>
        </p:nvSpPr>
        <p:spPr>
          <a:xfrm>
            <a:off x="7557207" y="1238917"/>
            <a:ext cx="3184261" cy="877163"/>
          </a:xfrm>
          <a:prstGeom prst="rect">
            <a:avLst/>
          </a:prstGeom>
        </p:spPr>
        <p:txBody>
          <a:bodyPr wrap="square" lIns="0" tIns="0" rIns="0" bIns="0" rtlCol="0" anchor="t">
            <a:spAutoFit/>
          </a:bodyPr>
          <a:lstStyle/>
          <a:p>
            <a:pPr algn="ctr">
              <a:lnSpc>
                <a:spcPts val="8400"/>
              </a:lnSpc>
            </a:pPr>
            <a:r>
              <a:rPr lang="en-US" dirty="0">
                <a:latin typeface="League Spartan"/>
              </a:rPr>
              <a:t>Seminar Report on</a:t>
            </a:r>
          </a:p>
        </p:txBody>
      </p:sp>
      <p:sp>
        <p:nvSpPr>
          <p:cNvPr id="9" name="TextBox 9"/>
          <p:cNvSpPr txBox="1"/>
          <p:nvPr/>
        </p:nvSpPr>
        <p:spPr>
          <a:xfrm>
            <a:off x="3142915" y="1932233"/>
            <a:ext cx="12002170" cy="1038746"/>
          </a:xfrm>
          <a:prstGeom prst="rect">
            <a:avLst/>
          </a:prstGeom>
        </p:spPr>
        <p:txBody>
          <a:bodyPr lIns="0" tIns="0" rIns="0" bIns="0" rtlCol="0" anchor="t">
            <a:spAutoFit/>
          </a:bodyPr>
          <a:lstStyle/>
          <a:p>
            <a:pPr algn="ctr">
              <a:lnSpc>
                <a:spcPts val="8400"/>
              </a:lnSpc>
            </a:pPr>
            <a:r>
              <a:rPr lang="en-US" sz="6000" dirty="0">
                <a:latin typeface="ITC Benguiat Bold"/>
              </a:rPr>
              <a:t>REACT.JS</a:t>
            </a:r>
          </a:p>
        </p:txBody>
      </p:sp>
      <p:sp>
        <p:nvSpPr>
          <p:cNvPr id="11" name="TextBox 11"/>
          <p:cNvSpPr txBox="1"/>
          <p:nvPr/>
        </p:nvSpPr>
        <p:spPr>
          <a:xfrm>
            <a:off x="2739465" y="5942532"/>
            <a:ext cx="3737535" cy="386709"/>
          </a:xfrm>
          <a:prstGeom prst="rect">
            <a:avLst/>
          </a:prstGeom>
        </p:spPr>
        <p:txBody>
          <a:bodyPr lIns="0" tIns="0" rIns="0" bIns="0" rtlCol="0" anchor="t">
            <a:spAutoFit/>
          </a:bodyPr>
          <a:lstStyle/>
          <a:p>
            <a:pPr>
              <a:lnSpc>
                <a:spcPts val="3359"/>
              </a:lnSpc>
            </a:pPr>
            <a:r>
              <a:rPr lang="en-US" sz="2400" dirty="0">
                <a:latin typeface="Montserrat Classic Bold"/>
              </a:rPr>
              <a:t>K . Lakshmi Priyanka</a:t>
            </a:r>
          </a:p>
        </p:txBody>
      </p:sp>
      <p:sp>
        <p:nvSpPr>
          <p:cNvPr id="12" name="TextBox 12"/>
          <p:cNvSpPr txBox="1"/>
          <p:nvPr/>
        </p:nvSpPr>
        <p:spPr>
          <a:xfrm>
            <a:off x="6332130" y="5941486"/>
            <a:ext cx="2179601" cy="386709"/>
          </a:xfrm>
          <a:prstGeom prst="rect">
            <a:avLst/>
          </a:prstGeom>
        </p:spPr>
        <p:txBody>
          <a:bodyPr lIns="0" tIns="0" rIns="0" bIns="0" rtlCol="0" anchor="t">
            <a:spAutoFit/>
          </a:bodyPr>
          <a:lstStyle/>
          <a:p>
            <a:pPr>
              <a:lnSpc>
                <a:spcPts val="3359"/>
              </a:lnSpc>
            </a:pPr>
            <a:r>
              <a:rPr lang="en-US" sz="2400" dirty="0">
                <a:latin typeface="Montserrat Classic Bold"/>
              </a:rPr>
              <a:t>20JU1AO556</a:t>
            </a:r>
          </a:p>
        </p:txBody>
      </p:sp>
      <p:sp>
        <p:nvSpPr>
          <p:cNvPr id="13" name="TextBox 13"/>
          <p:cNvSpPr txBox="1"/>
          <p:nvPr/>
        </p:nvSpPr>
        <p:spPr>
          <a:xfrm>
            <a:off x="2739465" y="6421032"/>
            <a:ext cx="3737535" cy="386709"/>
          </a:xfrm>
          <a:prstGeom prst="rect">
            <a:avLst/>
          </a:prstGeom>
        </p:spPr>
        <p:txBody>
          <a:bodyPr lIns="0" tIns="0" rIns="0" bIns="0" rtlCol="0" anchor="t">
            <a:spAutoFit/>
          </a:bodyPr>
          <a:lstStyle/>
          <a:p>
            <a:pPr>
              <a:lnSpc>
                <a:spcPts val="3359"/>
              </a:lnSpc>
            </a:pPr>
            <a:r>
              <a:rPr lang="en-US" sz="2400" dirty="0">
                <a:latin typeface="Montserrat Classic Bold"/>
              </a:rPr>
              <a:t>M . Kavya</a:t>
            </a:r>
          </a:p>
        </p:txBody>
      </p:sp>
      <p:sp>
        <p:nvSpPr>
          <p:cNvPr id="14" name="TextBox 14"/>
          <p:cNvSpPr txBox="1"/>
          <p:nvPr/>
        </p:nvSpPr>
        <p:spPr>
          <a:xfrm>
            <a:off x="6328651" y="6425921"/>
            <a:ext cx="2179601" cy="386709"/>
          </a:xfrm>
          <a:prstGeom prst="rect">
            <a:avLst/>
          </a:prstGeom>
        </p:spPr>
        <p:txBody>
          <a:bodyPr lIns="0" tIns="0" rIns="0" bIns="0" rtlCol="0" anchor="t">
            <a:spAutoFit/>
          </a:bodyPr>
          <a:lstStyle/>
          <a:p>
            <a:pPr>
              <a:lnSpc>
                <a:spcPts val="3359"/>
              </a:lnSpc>
            </a:pPr>
            <a:r>
              <a:rPr lang="en-US" sz="2400" dirty="0">
                <a:latin typeface="Montserrat Classic Bold"/>
              </a:rPr>
              <a:t>20JU1AO548</a:t>
            </a:r>
          </a:p>
        </p:txBody>
      </p:sp>
      <p:sp>
        <p:nvSpPr>
          <p:cNvPr id="15" name="TextBox 15"/>
          <p:cNvSpPr txBox="1"/>
          <p:nvPr/>
        </p:nvSpPr>
        <p:spPr>
          <a:xfrm>
            <a:off x="9826379" y="5953547"/>
            <a:ext cx="3737535" cy="386709"/>
          </a:xfrm>
          <a:prstGeom prst="rect">
            <a:avLst/>
          </a:prstGeom>
        </p:spPr>
        <p:txBody>
          <a:bodyPr lIns="0" tIns="0" rIns="0" bIns="0" rtlCol="0" anchor="t">
            <a:spAutoFit/>
          </a:bodyPr>
          <a:lstStyle/>
          <a:p>
            <a:pPr>
              <a:lnSpc>
                <a:spcPts val="3359"/>
              </a:lnSpc>
            </a:pPr>
            <a:r>
              <a:rPr lang="en-US" sz="2400" dirty="0">
                <a:latin typeface="Montserrat Classic Bold"/>
              </a:rPr>
              <a:t>R . Anand</a:t>
            </a:r>
          </a:p>
        </p:txBody>
      </p:sp>
      <p:sp>
        <p:nvSpPr>
          <p:cNvPr id="16" name="TextBox 16"/>
          <p:cNvSpPr txBox="1"/>
          <p:nvPr/>
        </p:nvSpPr>
        <p:spPr>
          <a:xfrm>
            <a:off x="12747645" y="5944030"/>
            <a:ext cx="2179601" cy="386709"/>
          </a:xfrm>
          <a:prstGeom prst="rect">
            <a:avLst/>
          </a:prstGeom>
        </p:spPr>
        <p:txBody>
          <a:bodyPr lIns="0" tIns="0" rIns="0" bIns="0" rtlCol="0" anchor="t">
            <a:spAutoFit/>
          </a:bodyPr>
          <a:lstStyle/>
          <a:p>
            <a:pPr>
              <a:lnSpc>
                <a:spcPts val="3359"/>
              </a:lnSpc>
            </a:pPr>
            <a:r>
              <a:rPr lang="en-US" sz="2400" dirty="0">
                <a:latin typeface="Montserrat Classic Bold"/>
              </a:rPr>
              <a:t>20JU1AO504</a:t>
            </a:r>
          </a:p>
        </p:txBody>
      </p:sp>
      <p:sp>
        <p:nvSpPr>
          <p:cNvPr id="17" name="TextBox 17"/>
          <p:cNvSpPr txBox="1"/>
          <p:nvPr/>
        </p:nvSpPr>
        <p:spPr>
          <a:xfrm>
            <a:off x="9826378" y="6415561"/>
            <a:ext cx="3737535" cy="386709"/>
          </a:xfrm>
          <a:prstGeom prst="rect">
            <a:avLst/>
          </a:prstGeom>
        </p:spPr>
        <p:txBody>
          <a:bodyPr lIns="0" tIns="0" rIns="0" bIns="0" rtlCol="0" anchor="t">
            <a:spAutoFit/>
          </a:bodyPr>
          <a:lstStyle/>
          <a:p>
            <a:pPr>
              <a:lnSpc>
                <a:spcPts val="3359"/>
              </a:lnSpc>
            </a:pPr>
            <a:r>
              <a:rPr lang="en-US" sz="2400" dirty="0">
                <a:latin typeface="Montserrat Classic Bold"/>
              </a:rPr>
              <a:t>Ch . Karthik</a:t>
            </a:r>
          </a:p>
        </p:txBody>
      </p:sp>
      <p:sp>
        <p:nvSpPr>
          <p:cNvPr id="18" name="TextBox 18"/>
          <p:cNvSpPr txBox="1"/>
          <p:nvPr/>
        </p:nvSpPr>
        <p:spPr>
          <a:xfrm>
            <a:off x="12747645" y="6375672"/>
            <a:ext cx="2179601" cy="386709"/>
          </a:xfrm>
          <a:prstGeom prst="rect">
            <a:avLst/>
          </a:prstGeom>
        </p:spPr>
        <p:txBody>
          <a:bodyPr lIns="0" tIns="0" rIns="0" bIns="0" rtlCol="0" anchor="t">
            <a:spAutoFit/>
          </a:bodyPr>
          <a:lstStyle/>
          <a:p>
            <a:pPr>
              <a:lnSpc>
                <a:spcPts val="3359"/>
              </a:lnSpc>
            </a:pPr>
            <a:r>
              <a:rPr lang="en-US" sz="2400" dirty="0">
                <a:latin typeface="Montserrat Classic Bold"/>
              </a:rPr>
              <a:t>20JU1AO546</a:t>
            </a:r>
          </a:p>
        </p:txBody>
      </p:sp>
      <p:sp>
        <p:nvSpPr>
          <p:cNvPr id="21" name="TextBox 21"/>
          <p:cNvSpPr txBox="1"/>
          <p:nvPr/>
        </p:nvSpPr>
        <p:spPr>
          <a:xfrm>
            <a:off x="5932968" y="7210977"/>
            <a:ext cx="6438679" cy="596900"/>
          </a:xfrm>
          <a:prstGeom prst="rect">
            <a:avLst/>
          </a:prstGeom>
        </p:spPr>
        <p:txBody>
          <a:bodyPr lIns="0" tIns="0" rIns="0" bIns="0" rtlCol="0" anchor="t">
            <a:spAutoFit/>
          </a:bodyPr>
          <a:lstStyle/>
          <a:p>
            <a:pPr algn="ctr">
              <a:lnSpc>
                <a:spcPts val="4900"/>
              </a:lnSpc>
            </a:pPr>
            <a:r>
              <a:rPr lang="en-US" sz="3500" dirty="0">
                <a:latin typeface="Canva Sans Bold"/>
              </a:rPr>
              <a:t>UNDER THE GUIDANCE OF</a:t>
            </a:r>
          </a:p>
        </p:txBody>
      </p:sp>
      <p:sp>
        <p:nvSpPr>
          <p:cNvPr id="22" name="TextBox 22"/>
          <p:cNvSpPr txBox="1"/>
          <p:nvPr/>
        </p:nvSpPr>
        <p:spPr>
          <a:xfrm>
            <a:off x="5749665" y="7736168"/>
            <a:ext cx="4960441" cy="478593"/>
          </a:xfrm>
          <a:prstGeom prst="rect">
            <a:avLst/>
          </a:prstGeom>
        </p:spPr>
        <p:txBody>
          <a:bodyPr lIns="0" tIns="0" rIns="0" bIns="0" rtlCol="0" anchor="t">
            <a:spAutoFit/>
          </a:bodyPr>
          <a:lstStyle/>
          <a:p>
            <a:pPr>
              <a:lnSpc>
                <a:spcPts val="4200"/>
              </a:lnSpc>
            </a:pPr>
            <a:r>
              <a:rPr lang="en-US" sz="3000" dirty="0">
                <a:latin typeface="Montserrat Classic Bold"/>
              </a:rPr>
              <a:t>Mrs. A. AMRUTHAVALLI, </a:t>
            </a:r>
          </a:p>
        </p:txBody>
      </p:sp>
      <p:sp>
        <p:nvSpPr>
          <p:cNvPr id="23" name="TextBox 23"/>
          <p:cNvSpPr txBox="1"/>
          <p:nvPr/>
        </p:nvSpPr>
        <p:spPr>
          <a:xfrm>
            <a:off x="7280571" y="8243604"/>
            <a:ext cx="3737535" cy="386709"/>
          </a:xfrm>
          <a:prstGeom prst="rect">
            <a:avLst/>
          </a:prstGeom>
        </p:spPr>
        <p:txBody>
          <a:bodyPr lIns="0" tIns="0" rIns="0" bIns="0" rtlCol="0" anchor="t">
            <a:spAutoFit/>
          </a:bodyPr>
          <a:lstStyle/>
          <a:p>
            <a:pPr algn="ctr">
              <a:lnSpc>
                <a:spcPts val="3359"/>
              </a:lnSpc>
            </a:pPr>
            <a:r>
              <a:rPr lang="en-US" sz="2400" dirty="0">
                <a:latin typeface="Montserrat Classic Bold"/>
              </a:rPr>
              <a:t>Associate Professor</a:t>
            </a:r>
          </a:p>
        </p:txBody>
      </p:sp>
      <p:sp>
        <p:nvSpPr>
          <p:cNvPr id="27" name="Rectangle 26">
            <a:extLst>
              <a:ext uri="{FF2B5EF4-FFF2-40B4-BE49-F238E27FC236}">
                <a16:creationId xmlns:a16="http://schemas.microsoft.com/office/drawing/2014/main" id="{117A07AB-3F62-7C6F-8809-14C8D4102FB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8" name="Rectangle 27">
            <a:extLst>
              <a:ext uri="{FF2B5EF4-FFF2-40B4-BE49-F238E27FC236}">
                <a16:creationId xmlns:a16="http://schemas.microsoft.com/office/drawing/2014/main" id="{B2F9215F-5C15-2D73-56D8-BB2FBDFBF8D2}"/>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9" name="Rectangle 28">
            <a:extLst>
              <a:ext uri="{FF2B5EF4-FFF2-40B4-BE49-F238E27FC236}">
                <a16:creationId xmlns:a16="http://schemas.microsoft.com/office/drawing/2014/main" id="{F2E552AB-3A1D-2411-156D-1439D904A42D}"/>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a:t>
            </a:r>
            <a:endParaRPr lang="en-US" b="1" dirty="0"/>
          </a:p>
        </p:txBody>
      </p:sp>
      <p:sp>
        <p:nvSpPr>
          <p:cNvPr id="30" name="TextBox 19">
            <a:extLst>
              <a:ext uri="{FF2B5EF4-FFF2-40B4-BE49-F238E27FC236}">
                <a16:creationId xmlns:a16="http://schemas.microsoft.com/office/drawing/2014/main" id="{3702076E-56F5-F49C-7B90-FCD0FE9881C7}"/>
              </a:ext>
            </a:extLst>
          </p:cNvPr>
          <p:cNvSpPr txBox="1"/>
          <p:nvPr/>
        </p:nvSpPr>
        <p:spPr>
          <a:xfrm>
            <a:off x="1848188" y="113341"/>
            <a:ext cx="14580943" cy="587148"/>
          </a:xfrm>
          <a:prstGeom prst="rect">
            <a:avLst/>
          </a:prstGeom>
        </p:spPr>
        <p:txBody>
          <a:bodyPr wrap="square" lIns="0" tIns="0" rIns="0" bIns="0" rtlCol="0" anchor="t">
            <a:spAutoFit/>
          </a:bodyPr>
          <a:lstStyle/>
          <a:p>
            <a:pPr algn="ctr">
              <a:lnSpc>
                <a:spcPts val="4900"/>
              </a:lnSpc>
            </a:pPr>
            <a:r>
              <a:rPr lang="en-US" sz="3000" dirty="0">
                <a:latin typeface="Canva Sans Bold"/>
              </a:rPr>
              <a:t>KRISHNA CHAITANYA INSTITUTE OF TECHNOLOGY &amp; SCIENCES</a:t>
            </a:r>
          </a:p>
        </p:txBody>
      </p:sp>
      <p:sp>
        <p:nvSpPr>
          <p:cNvPr id="31" name="TextBox 19">
            <a:extLst>
              <a:ext uri="{FF2B5EF4-FFF2-40B4-BE49-F238E27FC236}">
                <a16:creationId xmlns:a16="http://schemas.microsoft.com/office/drawing/2014/main" id="{2305F267-AE8E-79A0-37D1-6F6A644F77B7}"/>
              </a:ext>
            </a:extLst>
          </p:cNvPr>
          <p:cNvSpPr txBox="1"/>
          <p:nvPr/>
        </p:nvSpPr>
        <p:spPr>
          <a:xfrm>
            <a:off x="1858869" y="554172"/>
            <a:ext cx="14580943" cy="550728"/>
          </a:xfrm>
          <a:prstGeom prst="rect">
            <a:avLst/>
          </a:prstGeom>
        </p:spPr>
        <p:txBody>
          <a:bodyPr wrap="square" lIns="0" tIns="0" rIns="0" bIns="0" rtlCol="0" anchor="t">
            <a:spAutoFit/>
          </a:bodyPr>
          <a:lstStyle/>
          <a:p>
            <a:pPr algn="ctr">
              <a:lnSpc>
                <a:spcPts val="4900"/>
              </a:lnSpc>
            </a:pPr>
            <a:r>
              <a:rPr lang="en-US" sz="2400" dirty="0">
                <a:latin typeface="Canva Sans Bold"/>
              </a:rPr>
              <a:t>(Approved by AICTE, New Delhi &amp; Affiliated to JNTU Kakinada)</a:t>
            </a:r>
          </a:p>
        </p:txBody>
      </p:sp>
      <p:sp>
        <p:nvSpPr>
          <p:cNvPr id="32" name="TextBox 8">
            <a:extLst>
              <a:ext uri="{FF2B5EF4-FFF2-40B4-BE49-F238E27FC236}">
                <a16:creationId xmlns:a16="http://schemas.microsoft.com/office/drawing/2014/main" id="{E35B9CF9-4D7A-1474-1AA5-06E789D979F3}"/>
              </a:ext>
            </a:extLst>
          </p:cNvPr>
          <p:cNvSpPr txBox="1"/>
          <p:nvPr/>
        </p:nvSpPr>
        <p:spPr>
          <a:xfrm>
            <a:off x="7552207" y="785431"/>
            <a:ext cx="3184261" cy="877163"/>
          </a:xfrm>
          <a:prstGeom prst="rect">
            <a:avLst/>
          </a:prstGeom>
        </p:spPr>
        <p:txBody>
          <a:bodyPr wrap="square" lIns="0" tIns="0" rIns="0" bIns="0" rtlCol="0" anchor="t">
            <a:spAutoFit/>
          </a:bodyPr>
          <a:lstStyle/>
          <a:p>
            <a:pPr algn="ctr">
              <a:lnSpc>
                <a:spcPts val="8400"/>
              </a:lnSpc>
            </a:pPr>
            <a:r>
              <a:rPr lang="en-US" dirty="0">
                <a:latin typeface="League Spartan"/>
              </a:rPr>
              <a:t>A</a:t>
            </a:r>
          </a:p>
        </p:txBody>
      </p:sp>
      <p:sp>
        <p:nvSpPr>
          <p:cNvPr id="33" name="TextBox 19">
            <a:extLst>
              <a:ext uri="{FF2B5EF4-FFF2-40B4-BE49-F238E27FC236}">
                <a16:creationId xmlns:a16="http://schemas.microsoft.com/office/drawing/2014/main" id="{352F9693-384A-FD2E-5993-7DADACC01285}"/>
              </a:ext>
            </a:extLst>
          </p:cNvPr>
          <p:cNvSpPr txBox="1"/>
          <p:nvPr/>
        </p:nvSpPr>
        <p:spPr>
          <a:xfrm>
            <a:off x="5738198" y="2729979"/>
            <a:ext cx="6543354" cy="548548"/>
          </a:xfrm>
          <a:prstGeom prst="rect">
            <a:avLst/>
          </a:prstGeom>
        </p:spPr>
        <p:txBody>
          <a:bodyPr wrap="square" lIns="0" tIns="0" rIns="0" bIns="0" rtlCol="0" anchor="t">
            <a:spAutoFit/>
          </a:bodyPr>
          <a:lstStyle/>
          <a:p>
            <a:pPr algn="ctr">
              <a:lnSpc>
                <a:spcPts val="4900"/>
              </a:lnSpc>
            </a:pPr>
            <a:r>
              <a:rPr lang="en-US" sz="2400" dirty="0">
                <a:latin typeface="Script MT Bold" panose="03040602040607080904" pitchFamily="66" charset="0"/>
              </a:rPr>
              <a:t>Submitted for the partial fulfillment</a:t>
            </a:r>
          </a:p>
        </p:txBody>
      </p:sp>
      <p:sp>
        <p:nvSpPr>
          <p:cNvPr id="35" name="TextBox 19">
            <a:extLst>
              <a:ext uri="{FF2B5EF4-FFF2-40B4-BE49-F238E27FC236}">
                <a16:creationId xmlns:a16="http://schemas.microsoft.com/office/drawing/2014/main" id="{FEFCBFE5-FA3F-4B61-BD93-984B035E8A4F}"/>
              </a:ext>
            </a:extLst>
          </p:cNvPr>
          <p:cNvSpPr txBox="1"/>
          <p:nvPr/>
        </p:nvSpPr>
        <p:spPr>
          <a:xfrm>
            <a:off x="5540194" y="3619500"/>
            <a:ext cx="6919676" cy="570605"/>
          </a:xfrm>
          <a:prstGeom prst="rect">
            <a:avLst/>
          </a:prstGeom>
        </p:spPr>
        <p:txBody>
          <a:bodyPr wrap="square" lIns="0" tIns="0" rIns="0" bIns="0" rtlCol="0" anchor="t">
            <a:spAutoFit/>
          </a:bodyPr>
          <a:lstStyle/>
          <a:p>
            <a:pPr algn="ctr">
              <a:lnSpc>
                <a:spcPts val="4900"/>
              </a:lnSpc>
            </a:pPr>
            <a:r>
              <a:rPr lang="en-US" sz="2400" dirty="0">
                <a:latin typeface="Canva Sans Bold"/>
              </a:rPr>
              <a:t>BACHELOR OF TECHNOLOGY</a:t>
            </a:r>
          </a:p>
        </p:txBody>
      </p:sp>
      <p:sp>
        <p:nvSpPr>
          <p:cNvPr id="37" name="TextBox 19">
            <a:extLst>
              <a:ext uri="{FF2B5EF4-FFF2-40B4-BE49-F238E27FC236}">
                <a16:creationId xmlns:a16="http://schemas.microsoft.com/office/drawing/2014/main" id="{FC771DB8-0ACD-237D-D84B-09BBDABD0B2E}"/>
              </a:ext>
            </a:extLst>
          </p:cNvPr>
          <p:cNvSpPr txBox="1"/>
          <p:nvPr/>
        </p:nvSpPr>
        <p:spPr>
          <a:xfrm>
            <a:off x="5733876" y="3172552"/>
            <a:ext cx="6543354" cy="548548"/>
          </a:xfrm>
          <a:prstGeom prst="rect">
            <a:avLst/>
          </a:prstGeom>
        </p:spPr>
        <p:txBody>
          <a:bodyPr wrap="square" lIns="0" tIns="0" rIns="0" bIns="0" rtlCol="0" anchor="t">
            <a:spAutoFit/>
          </a:bodyPr>
          <a:lstStyle/>
          <a:p>
            <a:pPr algn="ctr">
              <a:lnSpc>
                <a:spcPts val="4900"/>
              </a:lnSpc>
            </a:pPr>
            <a:r>
              <a:rPr lang="en-US" sz="2400" dirty="0">
                <a:latin typeface="Script MT Bold" panose="03040602040607080904" pitchFamily="66" charset="0"/>
              </a:rPr>
              <a:t>of</a:t>
            </a:r>
          </a:p>
        </p:txBody>
      </p:sp>
      <p:sp>
        <p:nvSpPr>
          <p:cNvPr id="38" name="TextBox 19">
            <a:extLst>
              <a:ext uri="{FF2B5EF4-FFF2-40B4-BE49-F238E27FC236}">
                <a16:creationId xmlns:a16="http://schemas.microsoft.com/office/drawing/2014/main" id="{F70EA81A-E0FD-7FF9-7E27-C9327B5D1E71}"/>
              </a:ext>
            </a:extLst>
          </p:cNvPr>
          <p:cNvSpPr txBox="1"/>
          <p:nvPr/>
        </p:nvSpPr>
        <p:spPr>
          <a:xfrm>
            <a:off x="5568465" y="3985867"/>
            <a:ext cx="6919676" cy="570605"/>
          </a:xfrm>
          <a:prstGeom prst="rect">
            <a:avLst/>
          </a:prstGeom>
        </p:spPr>
        <p:txBody>
          <a:bodyPr wrap="square" lIns="0" tIns="0" rIns="0" bIns="0" rtlCol="0" anchor="t">
            <a:spAutoFit/>
          </a:bodyPr>
          <a:lstStyle/>
          <a:p>
            <a:pPr algn="ctr">
              <a:lnSpc>
                <a:spcPts val="4900"/>
              </a:lnSpc>
            </a:pPr>
            <a:r>
              <a:rPr lang="en-US" sz="2400" dirty="0">
                <a:latin typeface="Canva Sans Bold"/>
              </a:rPr>
              <a:t>IN</a:t>
            </a:r>
          </a:p>
        </p:txBody>
      </p:sp>
      <p:sp>
        <p:nvSpPr>
          <p:cNvPr id="39" name="TextBox 19">
            <a:extLst>
              <a:ext uri="{FF2B5EF4-FFF2-40B4-BE49-F238E27FC236}">
                <a16:creationId xmlns:a16="http://schemas.microsoft.com/office/drawing/2014/main" id="{05099A7A-010D-811D-FA24-085255E99696}"/>
              </a:ext>
            </a:extLst>
          </p:cNvPr>
          <p:cNvSpPr txBox="1"/>
          <p:nvPr/>
        </p:nvSpPr>
        <p:spPr>
          <a:xfrm>
            <a:off x="5565222" y="4371762"/>
            <a:ext cx="6919676" cy="570605"/>
          </a:xfrm>
          <a:prstGeom prst="rect">
            <a:avLst/>
          </a:prstGeom>
        </p:spPr>
        <p:txBody>
          <a:bodyPr wrap="square" lIns="0" tIns="0" rIns="0" bIns="0" rtlCol="0" anchor="t">
            <a:spAutoFit/>
          </a:bodyPr>
          <a:lstStyle/>
          <a:p>
            <a:pPr algn="ctr">
              <a:lnSpc>
                <a:spcPts val="4900"/>
              </a:lnSpc>
            </a:pPr>
            <a:r>
              <a:rPr lang="en-US" sz="2400" dirty="0">
                <a:latin typeface="Canva Sans Bold"/>
              </a:rPr>
              <a:t>COMPUTER SCIENCE &amp; ENGINEERING</a:t>
            </a:r>
          </a:p>
        </p:txBody>
      </p:sp>
      <p:sp>
        <p:nvSpPr>
          <p:cNvPr id="40" name="TextBox 19">
            <a:extLst>
              <a:ext uri="{FF2B5EF4-FFF2-40B4-BE49-F238E27FC236}">
                <a16:creationId xmlns:a16="http://schemas.microsoft.com/office/drawing/2014/main" id="{78CD65AD-ECBA-2586-9DCF-8D294D737F15}"/>
              </a:ext>
            </a:extLst>
          </p:cNvPr>
          <p:cNvSpPr txBox="1"/>
          <p:nvPr/>
        </p:nvSpPr>
        <p:spPr>
          <a:xfrm>
            <a:off x="5562600" y="4721077"/>
            <a:ext cx="6919676" cy="570605"/>
          </a:xfrm>
          <a:prstGeom prst="rect">
            <a:avLst/>
          </a:prstGeom>
        </p:spPr>
        <p:txBody>
          <a:bodyPr wrap="square" lIns="0" tIns="0" rIns="0" bIns="0" rtlCol="0" anchor="t">
            <a:spAutoFit/>
          </a:bodyPr>
          <a:lstStyle/>
          <a:p>
            <a:pPr algn="ctr">
              <a:lnSpc>
                <a:spcPts val="4900"/>
              </a:lnSpc>
            </a:pPr>
            <a:r>
              <a:rPr lang="en-IN" sz="2400" dirty="0">
                <a:latin typeface="Canva Sans Bold"/>
              </a:rPr>
              <a:t>B</a:t>
            </a:r>
            <a:r>
              <a:rPr lang="en-US" sz="2400" dirty="0">
                <a:latin typeface="Canva Sans Bold"/>
              </a:rPr>
              <a:t>Y</a:t>
            </a:r>
          </a:p>
        </p:txBody>
      </p:sp>
      <p:sp>
        <p:nvSpPr>
          <p:cNvPr id="41" name="TextBox 23">
            <a:extLst>
              <a:ext uri="{FF2B5EF4-FFF2-40B4-BE49-F238E27FC236}">
                <a16:creationId xmlns:a16="http://schemas.microsoft.com/office/drawing/2014/main" id="{D7354BB9-0DAA-22E5-F2A2-EB726EF495EA}"/>
              </a:ext>
            </a:extLst>
          </p:cNvPr>
          <p:cNvSpPr txBox="1"/>
          <p:nvPr/>
        </p:nvSpPr>
        <p:spPr>
          <a:xfrm>
            <a:off x="10408462" y="7817072"/>
            <a:ext cx="3737535" cy="386709"/>
          </a:xfrm>
          <a:prstGeom prst="rect">
            <a:avLst/>
          </a:prstGeom>
        </p:spPr>
        <p:txBody>
          <a:bodyPr lIns="0" tIns="0" rIns="0" bIns="0" rtlCol="0" anchor="t">
            <a:spAutoFit/>
          </a:bodyPr>
          <a:lstStyle/>
          <a:p>
            <a:pPr>
              <a:lnSpc>
                <a:spcPts val="3359"/>
              </a:lnSpc>
            </a:pPr>
            <a:r>
              <a:rPr lang="en-US" sz="2400" dirty="0" err="1">
                <a:latin typeface="Montserrat Classic Bold"/>
              </a:rPr>
              <a:t>M.Tech</a:t>
            </a:r>
            <a:r>
              <a:rPr lang="en-US" sz="2400" dirty="0">
                <a:latin typeface="Montserrat Classic Bold"/>
              </a:rPr>
              <a:t> [</a:t>
            </a:r>
            <a:r>
              <a:rPr lang="en-US" sz="2400" dirty="0" err="1">
                <a:latin typeface="Montserrat Classic Bold"/>
              </a:rPr>
              <a:t>Ph.D</a:t>
            </a:r>
            <a:r>
              <a:rPr lang="en-US" sz="2400" dirty="0">
                <a:latin typeface="Montserrat Classic 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1028700" y="866775"/>
            <a:ext cx="12306300" cy="1359346"/>
          </a:xfrm>
          <a:prstGeom prst="rect">
            <a:avLst/>
          </a:prstGeom>
        </p:spPr>
        <p:txBody>
          <a:bodyPr wrap="square" lIns="0" tIns="0" rIns="0" bIns="0" rtlCol="0" anchor="t">
            <a:spAutoFit/>
          </a:bodyPr>
          <a:lstStyle/>
          <a:p>
            <a:pPr>
              <a:lnSpc>
                <a:spcPts val="10588"/>
              </a:lnSpc>
            </a:pPr>
            <a:r>
              <a:rPr lang="en-US" sz="8800" dirty="0">
                <a:latin typeface="League Spartan"/>
              </a:rPr>
              <a:t>Features of </a:t>
            </a:r>
            <a:r>
              <a:rPr lang="en-US" sz="8463" dirty="0">
                <a:latin typeface="League Spartan"/>
              </a:rPr>
              <a:t>React</a:t>
            </a:r>
            <a:r>
              <a:rPr lang="en-US" sz="8800" dirty="0">
                <a:latin typeface="League Spartan"/>
              </a:rPr>
              <a:t> </a:t>
            </a:r>
          </a:p>
        </p:txBody>
      </p:sp>
      <p:sp>
        <p:nvSpPr>
          <p:cNvPr id="14" name="TextBox 14"/>
          <p:cNvSpPr txBox="1"/>
          <p:nvPr/>
        </p:nvSpPr>
        <p:spPr>
          <a:xfrm>
            <a:off x="3429000" y="2696790"/>
            <a:ext cx="8382000" cy="2494081"/>
          </a:xfrm>
          <a:prstGeom prst="rect">
            <a:avLst/>
          </a:prstGeom>
        </p:spPr>
        <p:txBody>
          <a:bodyPr wrap="square" lIns="0" tIns="0" rIns="0" bIns="0" rtlCol="0" anchor="t">
            <a:spAutoFit/>
          </a:bodyPr>
          <a:lstStyle/>
          <a:p>
            <a:pPr marL="571500" indent="-571500">
              <a:lnSpc>
                <a:spcPts val="5040"/>
              </a:lnSpc>
              <a:buFont typeface="Wingdings" panose="05000000000000000000" pitchFamily="2" charset="2"/>
              <a:buChar char="Ø"/>
            </a:pPr>
            <a:r>
              <a:rPr lang="en-US" sz="3600" dirty="0">
                <a:latin typeface="Montserrat Classic Bold"/>
              </a:rPr>
              <a:t>Component Based Architecture</a:t>
            </a:r>
          </a:p>
          <a:p>
            <a:pPr marL="571500" indent="-571500">
              <a:lnSpc>
                <a:spcPts val="5040"/>
              </a:lnSpc>
              <a:buFont typeface="Wingdings" panose="05000000000000000000" pitchFamily="2" charset="2"/>
              <a:buChar char="Ø"/>
            </a:pPr>
            <a:r>
              <a:rPr lang="en-US" sz="3600" dirty="0">
                <a:latin typeface="Montserrat Classic Bold"/>
              </a:rPr>
              <a:t>Virtual DOM</a:t>
            </a:r>
          </a:p>
          <a:p>
            <a:pPr marL="571500" indent="-571500">
              <a:lnSpc>
                <a:spcPts val="5040"/>
              </a:lnSpc>
              <a:buFont typeface="Wingdings" panose="05000000000000000000" pitchFamily="2" charset="2"/>
              <a:buChar char="Ø"/>
            </a:pPr>
            <a:r>
              <a:rPr lang="en-US" sz="3600" dirty="0">
                <a:latin typeface="Montserrat Classic Bold"/>
              </a:rPr>
              <a:t>JSX</a:t>
            </a:r>
          </a:p>
          <a:p>
            <a:pPr marL="571500" indent="-571500">
              <a:lnSpc>
                <a:spcPts val="5040"/>
              </a:lnSpc>
              <a:buFont typeface="Wingdings" panose="05000000000000000000" pitchFamily="2" charset="2"/>
              <a:buChar char="Ø"/>
            </a:pPr>
            <a:endParaRPr lang="en-US" sz="3600" dirty="0">
              <a:latin typeface="Montserrat Classic Bold"/>
            </a:endParaRPr>
          </a:p>
        </p:txBody>
      </p:sp>
      <p:sp>
        <p:nvSpPr>
          <p:cNvPr id="20" name="Rectangle 19">
            <a:extLst>
              <a:ext uri="{FF2B5EF4-FFF2-40B4-BE49-F238E27FC236}">
                <a16:creationId xmlns:a16="http://schemas.microsoft.com/office/drawing/2014/main" id="{373EF84F-1D5A-994F-9DAF-F663CD22D513}"/>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1" name="Rectangle 20">
            <a:extLst>
              <a:ext uri="{FF2B5EF4-FFF2-40B4-BE49-F238E27FC236}">
                <a16:creationId xmlns:a16="http://schemas.microsoft.com/office/drawing/2014/main" id="{307412D5-D1E1-F357-475C-2816DD7E86F2}"/>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2" name="Rectangle 21">
            <a:extLst>
              <a:ext uri="{FF2B5EF4-FFF2-40B4-BE49-F238E27FC236}">
                <a16:creationId xmlns:a16="http://schemas.microsoft.com/office/drawing/2014/main" id="{BDA83747-A5E8-97F8-97C9-30260A29E555}"/>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10</a:t>
            </a:r>
            <a:endParaRPr lang="en-US" b="1" dirty="0"/>
          </a:p>
        </p:txBody>
      </p:sp>
    </p:spTree>
    <p:extLst>
      <p:ext uri="{BB962C8B-B14F-4D97-AF65-F5344CB8AC3E}">
        <p14:creationId xmlns:p14="http://schemas.microsoft.com/office/powerpoint/2010/main" val="346752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24220" y="876300"/>
            <a:ext cx="17679483" cy="1319830"/>
          </a:xfrm>
          <a:prstGeom prst="rect">
            <a:avLst/>
          </a:prstGeom>
        </p:spPr>
        <p:txBody>
          <a:bodyPr lIns="0" tIns="0" rIns="0" bIns="0" rtlCol="0" anchor="t">
            <a:spAutoFit/>
          </a:bodyPr>
          <a:lstStyle/>
          <a:p>
            <a:pPr>
              <a:lnSpc>
                <a:spcPts val="10728"/>
              </a:lnSpc>
            </a:pPr>
            <a:r>
              <a:rPr lang="en-US" sz="7663" dirty="0">
                <a:latin typeface="League Spartan"/>
              </a:rPr>
              <a:t>Component Based Architecture</a:t>
            </a:r>
          </a:p>
        </p:txBody>
      </p:sp>
      <p:grpSp>
        <p:nvGrpSpPr>
          <p:cNvPr id="7" name="Group 7"/>
          <p:cNvGrpSpPr/>
          <p:nvPr/>
        </p:nvGrpSpPr>
        <p:grpSpPr>
          <a:xfrm>
            <a:off x="9957597" y="3161793"/>
            <a:ext cx="6827168" cy="4159735"/>
            <a:chOff x="0" y="0"/>
            <a:chExt cx="9102891" cy="5546314"/>
          </a:xfrm>
        </p:grpSpPr>
        <p:grpSp>
          <p:nvGrpSpPr>
            <p:cNvPr id="8" name="Group 8"/>
            <p:cNvGrpSpPr/>
            <p:nvPr/>
          </p:nvGrpSpPr>
          <p:grpSpPr>
            <a:xfrm>
              <a:off x="0" y="0"/>
              <a:ext cx="9102891" cy="5546314"/>
              <a:chOff x="0" y="0"/>
              <a:chExt cx="1896387" cy="1155453"/>
            </a:xfrm>
          </p:grpSpPr>
          <p:sp>
            <p:nvSpPr>
              <p:cNvPr id="9" name="Freeform 9"/>
              <p:cNvSpPr/>
              <p:nvPr/>
            </p:nvSpPr>
            <p:spPr>
              <a:xfrm>
                <a:off x="0" y="0"/>
                <a:ext cx="1896388" cy="1155453"/>
              </a:xfrm>
              <a:custGeom>
                <a:avLst/>
                <a:gdLst/>
                <a:ahLst/>
                <a:cxnLst/>
                <a:rect l="l" t="t" r="r" b="b"/>
                <a:pathLst>
                  <a:path w="1896388" h="1155453">
                    <a:moveTo>
                      <a:pt x="54836" y="0"/>
                    </a:moveTo>
                    <a:lnTo>
                      <a:pt x="1841552" y="0"/>
                    </a:lnTo>
                    <a:cubicBezTo>
                      <a:pt x="1856095" y="0"/>
                      <a:pt x="1870043" y="5777"/>
                      <a:pt x="1880327" y="16061"/>
                    </a:cubicBezTo>
                    <a:cubicBezTo>
                      <a:pt x="1890610" y="26345"/>
                      <a:pt x="1896388" y="40293"/>
                      <a:pt x="1896388" y="54836"/>
                    </a:cubicBezTo>
                    <a:lnTo>
                      <a:pt x="1896388" y="1100617"/>
                    </a:lnTo>
                    <a:cubicBezTo>
                      <a:pt x="1896388" y="1115160"/>
                      <a:pt x="1890610" y="1129108"/>
                      <a:pt x="1880327" y="1139392"/>
                    </a:cubicBezTo>
                    <a:cubicBezTo>
                      <a:pt x="1870043" y="1149675"/>
                      <a:pt x="1856095" y="1155453"/>
                      <a:pt x="1841552" y="1155453"/>
                    </a:cubicBezTo>
                    <a:lnTo>
                      <a:pt x="54836" y="1155453"/>
                    </a:lnTo>
                    <a:cubicBezTo>
                      <a:pt x="40293" y="1155453"/>
                      <a:pt x="26345" y="1149675"/>
                      <a:pt x="16061" y="1139392"/>
                    </a:cubicBezTo>
                    <a:cubicBezTo>
                      <a:pt x="5777" y="1129108"/>
                      <a:pt x="0" y="1115160"/>
                      <a:pt x="0" y="1100617"/>
                    </a:cubicBezTo>
                    <a:lnTo>
                      <a:pt x="0" y="54836"/>
                    </a:lnTo>
                    <a:cubicBezTo>
                      <a:pt x="0" y="40293"/>
                      <a:pt x="5777" y="26345"/>
                      <a:pt x="16061" y="16061"/>
                    </a:cubicBezTo>
                    <a:cubicBezTo>
                      <a:pt x="26345" y="5777"/>
                      <a:pt x="40293" y="0"/>
                      <a:pt x="54836"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954607" y="1594926"/>
              <a:ext cx="7193677" cy="3531420"/>
              <a:chOff x="0" y="0"/>
              <a:chExt cx="1498645" cy="735694"/>
            </a:xfrm>
          </p:grpSpPr>
          <p:sp>
            <p:nvSpPr>
              <p:cNvPr id="12" name="Freeform 12"/>
              <p:cNvSpPr/>
              <p:nvPr/>
            </p:nvSpPr>
            <p:spPr>
              <a:xfrm>
                <a:off x="0" y="0"/>
                <a:ext cx="1498645" cy="735694"/>
              </a:xfrm>
              <a:custGeom>
                <a:avLst/>
                <a:gdLst/>
                <a:ahLst/>
                <a:cxnLst/>
                <a:rect l="l" t="t" r="r" b="b"/>
                <a:pathLst>
                  <a:path w="1498645" h="735694">
                    <a:moveTo>
                      <a:pt x="69390" y="0"/>
                    </a:moveTo>
                    <a:lnTo>
                      <a:pt x="1429255" y="0"/>
                    </a:lnTo>
                    <a:cubicBezTo>
                      <a:pt x="1467578" y="0"/>
                      <a:pt x="1498645" y="31067"/>
                      <a:pt x="1498645" y="69390"/>
                    </a:cubicBezTo>
                    <a:lnTo>
                      <a:pt x="1498645" y="666304"/>
                    </a:lnTo>
                    <a:cubicBezTo>
                      <a:pt x="1498645" y="704627"/>
                      <a:pt x="1467578" y="735694"/>
                      <a:pt x="1429255" y="735694"/>
                    </a:cubicBezTo>
                    <a:lnTo>
                      <a:pt x="69390" y="735694"/>
                    </a:lnTo>
                    <a:cubicBezTo>
                      <a:pt x="31067" y="735694"/>
                      <a:pt x="0" y="704627"/>
                      <a:pt x="0" y="666304"/>
                    </a:cubicBezTo>
                    <a:lnTo>
                      <a:pt x="0" y="69390"/>
                    </a:lnTo>
                    <a:cubicBezTo>
                      <a:pt x="0" y="31067"/>
                      <a:pt x="31067" y="0"/>
                      <a:pt x="69390" y="0"/>
                    </a:cubicBezTo>
                    <a:close/>
                  </a:path>
                </a:pathLst>
              </a:custGeom>
              <a:solidFill>
                <a:srgbClr val="794CEC"/>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4551446" y="321989"/>
              <a:ext cx="3901539" cy="1027668"/>
              <a:chOff x="0" y="0"/>
              <a:chExt cx="812800" cy="214092"/>
            </a:xfrm>
          </p:grpSpPr>
          <p:sp>
            <p:nvSpPr>
              <p:cNvPr id="15" name="Freeform 15"/>
              <p:cNvSpPr/>
              <p:nvPr/>
            </p:nvSpPr>
            <p:spPr>
              <a:xfrm>
                <a:off x="0" y="0"/>
                <a:ext cx="812800" cy="214092"/>
              </a:xfrm>
              <a:custGeom>
                <a:avLst/>
                <a:gdLst/>
                <a:ahLst/>
                <a:cxnLst/>
                <a:rect l="l" t="t" r="r" b="b"/>
                <a:pathLst>
                  <a:path w="812800" h="214092">
                    <a:moveTo>
                      <a:pt x="107046" y="0"/>
                    </a:moveTo>
                    <a:lnTo>
                      <a:pt x="705754" y="0"/>
                    </a:lnTo>
                    <a:cubicBezTo>
                      <a:pt x="734144" y="0"/>
                      <a:pt x="761372" y="11278"/>
                      <a:pt x="781447" y="31353"/>
                    </a:cubicBezTo>
                    <a:cubicBezTo>
                      <a:pt x="801522" y="51428"/>
                      <a:pt x="812800" y="78656"/>
                      <a:pt x="812800" y="107046"/>
                    </a:cubicBezTo>
                    <a:lnTo>
                      <a:pt x="812800" y="107046"/>
                    </a:lnTo>
                    <a:cubicBezTo>
                      <a:pt x="812800" y="135436"/>
                      <a:pt x="801522" y="162664"/>
                      <a:pt x="781447" y="182739"/>
                    </a:cubicBezTo>
                    <a:cubicBezTo>
                      <a:pt x="761372" y="202814"/>
                      <a:pt x="734144" y="214092"/>
                      <a:pt x="705754" y="214092"/>
                    </a:cubicBezTo>
                    <a:lnTo>
                      <a:pt x="107046" y="214092"/>
                    </a:lnTo>
                    <a:cubicBezTo>
                      <a:pt x="78656" y="214092"/>
                      <a:pt x="51428" y="202814"/>
                      <a:pt x="31353" y="182739"/>
                    </a:cubicBezTo>
                    <a:cubicBezTo>
                      <a:pt x="11278" y="162664"/>
                      <a:pt x="0" y="135436"/>
                      <a:pt x="0" y="107046"/>
                    </a:cubicBezTo>
                    <a:lnTo>
                      <a:pt x="0" y="107046"/>
                    </a:lnTo>
                    <a:cubicBezTo>
                      <a:pt x="0" y="78656"/>
                      <a:pt x="11278" y="51428"/>
                      <a:pt x="31353" y="31353"/>
                    </a:cubicBezTo>
                    <a:cubicBezTo>
                      <a:pt x="51428" y="11278"/>
                      <a:pt x="78656" y="0"/>
                      <a:pt x="107046" y="0"/>
                    </a:cubicBezTo>
                    <a:close/>
                  </a:path>
                </a:pathLst>
              </a:custGeom>
              <a:solidFill>
                <a:srgbClr val="EF932B"/>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4551446" y="607062"/>
              <a:ext cx="3901539" cy="419423"/>
            </a:xfrm>
            <a:prstGeom prst="rect">
              <a:avLst/>
            </a:prstGeom>
          </p:spPr>
          <p:txBody>
            <a:bodyPr lIns="0" tIns="0" rIns="0" bIns="0" rtlCol="0" anchor="t">
              <a:spAutoFit/>
            </a:bodyPr>
            <a:lstStyle/>
            <a:p>
              <a:pPr algn="ctr">
                <a:lnSpc>
                  <a:spcPts val="2654"/>
                </a:lnSpc>
                <a:spcBef>
                  <a:spcPct val="0"/>
                </a:spcBef>
              </a:pPr>
              <a:r>
                <a:rPr lang="en-US" sz="1896">
                  <a:solidFill>
                    <a:srgbClr val="FFFFFF"/>
                  </a:solidFill>
                  <a:latin typeface="Montserrat Bold"/>
                </a:rPr>
                <a:t>Cart component</a:t>
              </a:r>
            </a:p>
          </p:txBody>
        </p:sp>
        <p:grpSp>
          <p:nvGrpSpPr>
            <p:cNvPr id="18" name="Group 18"/>
            <p:cNvGrpSpPr/>
            <p:nvPr/>
          </p:nvGrpSpPr>
          <p:grpSpPr>
            <a:xfrm>
              <a:off x="1766116" y="2332968"/>
              <a:ext cx="4368304" cy="1027668"/>
              <a:chOff x="0" y="0"/>
              <a:chExt cx="910040" cy="214092"/>
            </a:xfrm>
          </p:grpSpPr>
          <p:sp>
            <p:nvSpPr>
              <p:cNvPr id="19" name="Freeform 19"/>
              <p:cNvSpPr/>
              <p:nvPr/>
            </p:nvSpPr>
            <p:spPr>
              <a:xfrm>
                <a:off x="0" y="0"/>
                <a:ext cx="910040" cy="214092"/>
              </a:xfrm>
              <a:custGeom>
                <a:avLst/>
                <a:gdLst/>
                <a:ahLst/>
                <a:cxnLst/>
                <a:rect l="l" t="t" r="r" b="b"/>
                <a:pathLst>
                  <a:path w="910040" h="214092">
                    <a:moveTo>
                      <a:pt x="107046" y="0"/>
                    </a:moveTo>
                    <a:lnTo>
                      <a:pt x="802994" y="0"/>
                    </a:lnTo>
                    <a:cubicBezTo>
                      <a:pt x="831384" y="0"/>
                      <a:pt x="858612" y="11278"/>
                      <a:pt x="878687" y="31353"/>
                    </a:cubicBezTo>
                    <a:cubicBezTo>
                      <a:pt x="898762" y="51428"/>
                      <a:pt x="910040" y="78656"/>
                      <a:pt x="910040" y="107046"/>
                    </a:cubicBezTo>
                    <a:lnTo>
                      <a:pt x="910040" y="107046"/>
                    </a:lnTo>
                    <a:cubicBezTo>
                      <a:pt x="910040" y="135436"/>
                      <a:pt x="898762" y="162664"/>
                      <a:pt x="878687" y="182739"/>
                    </a:cubicBezTo>
                    <a:cubicBezTo>
                      <a:pt x="858612" y="202814"/>
                      <a:pt x="831384" y="214092"/>
                      <a:pt x="802994" y="214092"/>
                    </a:cubicBezTo>
                    <a:lnTo>
                      <a:pt x="107046" y="214092"/>
                    </a:lnTo>
                    <a:cubicBezTo>
                      <a:pt x="78656" y="214092"/>
                      <a:pt x="51428" y="202814"/>
                      <a:pt x="31353" y="182739"/>
                    </a:cubicBezTo>
                    <a:cubicBezTo>
                      <a:pt x="11278" y="162664"/>
                      <a:pt x="0" y="135436"/>
                      <a:pt x="0" y="107046"/>
                    </a:cubicBezTo>
                    <a:lnTo>
                      <a:pt x="0" y="107046"/>
                    </a:lnTo>
                    <a:cubicBezTo>
                      <a:pt x="0" y="78656"/>
                      <a:pt x="11278" y="51428"/>
                      <a:pt x="31353" y="31353"/>
                    </a:cubicBezTo>
                    <a:cubicBezTo>
                      <a:pt x="51428" y="11278"/>
                      <a:pt x="78656" y="0"/>
                      <a:pt x="107046" y="0"/>
                    </a:cubicBezTo>
                    <a:close/>
                  </a:path>
                </a:pathLst>
              </a:custGeom>
              <a:solidFill>
                <a:srgbClr val="00BF63"/>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766116" y="3456970"/>
              <a:ext cx="4368304" cy="1027668"/>
              <a:chOff x="0" y="0"/>
              <a:chExt cx="910040" cy="214092"/>
            </a:xfrm>
          </p:grpSpPr>
          <p:sp>
            <p:nvSpPr>
              <p:cNvPr id="22" name="Freeform 22"/>
              <p:cNvSpPr/>
              <p:nvPr/>
            </p:nvSpPr>
            <p:spPr>
              <a:xfrm>
                <a:off x="0" y="0"/>
                <a:ext cx="910040" cy="214092"/>
              </a:xfrm>
              <a:custGeom>
                <a:avLst/>
                <a:gdLst/>
                <a:ahLst/>
                <a:cxnLst/>
                <a:rect l="l" t="t" r="r" b="b"/>
                <a:pathLst>
                  <a:path w="910040" h="214092">
                    <a:moveTo>
                      <a:pt x="107046" y="0"/>
                    </a:moveTo>
                    <a:lnTo>
                      <a:pt x="802994" y="0"/>
                    </a:lnTo>
                    <a:cubicBezTo>
                      <a:pt x="831384" y="0"/>
                      <a:pt x="858612" y="11278"/>
                      <a:pt x="878687" y="31353"/>
                    </a:cubicBezTo>
                    <a:cubicBezTo>
                      <a:pt x="898762" y="51428"/>
                      <a:pt x="910040" y="78656"/>
                      <a:pt x="910040" y="107046"/>
                    </a:cubicBezTo>
                    <a:lnTo>
                      <a:pt x="910040" y="107046"/>
                    </a:lnTo>
                    <a:cubicBezTo>
                      <a:pt x="910040" y="135436"/>
                      <a:pt x="898762" y="162664"/>
                      <a:pt x="878687" y="182739"/>
                    </a:cubicBezTo>
                    <a:cubicBezTo>
                      <a:pt x="858612" y="202814"/>
                      <a:pt x="831384" y="214092"/>
                      <a:pt x="802994" y="214092"/>
                    </a:cubicBezTo>
                    <a:lnTo>
                      <a:pt x="107046" y="214092"/>
                    </a:lnTo>
                    <a:cubicBezTo>
                      <a:pt x="78656" y="214092"/>
                      <a:pt x="51428" y="202814"/>
                      <a:pt x="31353" y="182739"/>
                    </a:cubicBezTo>
                    <a:cubicBezTo>
                      <a:pt x="11278" y="162664"/>
                      <a:pt x="0" y="135436"/>
                      <a:pt x="0" y="107046"/>
                    </a:cubicBezTo>
                    <a:lnTo>
                      <a:pt x="0" y="107046"/>
                    </a:lnTo>
                    <a:cubicBezTo>
                      <a:pt x="0" y="78656"/>
                      <a:pt x="11278" y="51428"/>
                      <a:pt x="31353" y="31353"/>
                    </a:cubicBezTo>
                    <a:cubicBezTo>
                      <a:pt x="51428" y="11278"/>
                      <a:pt x="78656" y="0"/>
                      <a:pt x="107046" y="0"/>
                    </a:cubicBezTo>
                    <a:close/>
                  </a:path>
                </a:pathLst>
              </a:custGeom>
              <a:solidFill>
                <a:srgbClr val="00BF63"/>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2059403" y="2618041"/>
              <a:ext cx="3901539" cy="419423"/>
            </a:xfrm>
            <a:prstGeom prst="rect">
              <a:avLst/>
            </a:prstGeom>
          </p:spPr>
          <p:txBody>
            <a:bodyPr lIns="0" tIns="0" rIns="0" bIns="0" rtlCol="0" anchor="t">
              <a:spAutoFit/>
            </a:bodyPr>
            <a:lstStyle/>
            <a:p>
              <a:pPr algn="ctr">
                <a:lnSpc>
                  <a:spcPts val="2654"/>
                </a:lnSpc>
                <a:spcBef>
                  <a:spcPct val="0"/>
                </a:spcBef>
              </a:pPr>
              <a:r>
                <a:rPr lang="en-US" sz="1896">
                  <a:solidFill>
                    <a:srgbClr val="FFFFFF"/>
                  </a:solidFill>
                  <a:latin typeface="Montserrat Bold"/>
                </a:rPr>
                <a:t>Product component</a:t>
              </a:r>
            </a:p>
          </p:txBody>
        </p:sp>
        <p:sp>
          <p:nvSpPr>
            <p:cNvPr id="25" name="TextBox 25"/>
            <p:cNvSpPr txBox="1"/>
            <p:nvPr/>
          </p:nvSpPr>
          <p:spPr>
            <a:xfrm>
              <a:off x="2059403" y="3742043"/>
              <a:ext cx="3901539" cy="419423"/>
            </a:xfrm>
            <a:prstGeom prst="rect">
              <a:avLst/>
            </a:prstGeom>
          </p:spPr>
          <p:txBody>
            <a:bodyPr lIns="0" tIns="0" rIns="0" bIns="0" rtlCol="0" anchor="t">
              <a:spAutoFit/>
            </a:bodyPr>
            <a:lstStyle/>
            <a:p>
              <a:pPr algn="ctr">
                <a:lnSpc>
                  <a:spcPts val="2654"/>
                </a:lnSpc>
                <a:spcBef>
                  <a:spcPct val="0"/>
                </a:spcBef>
              </a:pPr>
              <a:r>
                <a:rPr lang="en-US" sz="1896">
                  <a:solidFill>
                    <a:srgbClr val="FFFFFF"/>
                  </a:solidFill>
                  <a:latin typeface="Montserrat Bold"/>
                </a:rPr>
                <a:t>Product component</a:t>
              </a:r>
            </a:p>
          </p:txBody>
        </p:sp>
        <p:sp>
          <p:nvSpPr>
            <p:cNvPr id="26" name="TextBox 26"/>
            <p:cNvSpPr txBox="1"/>
            <p:nvPr/>
          </p:nvSpPr>
          <p:spPr>
            <a:xfrm>
              <a:off x="1766116" y="1817211"/>
              <a:ext cx="4002765" cy="419423"/>
            </a:xfrm>
            <a:prstGeom prst="rect">
              <a:avLst/>
            </a:prstGeom>
          </p:spPr>
          <p:txBody>
            <a:bodyPr lIns="0" tIns="0" rIns="0" bIns="0" rtlCol="0" anchor="t">
              <a:spAutoFit/>
            </a:bodyPr>
            <a:lstStyle/>
            <a:p>
              <a:pPr algn="ctr">
                <a:lnSpc>
                  <a:spcPts val="2654"/>
                </a:lnSpc>
                <a:spcBef>
                  <a:spcPct val="0"/>
                </a:spcBef>
              </a:pPr>
              <a:r>
                <a:rPr lang="en-US" sz="1896">
                  <a:solidFill>
                    <a:srgbClr val="FFFFFF"/>
                  </a:solidFill>
                  <a:latin typeface="Montserrat Bold"/>
                </a:rPr>
                <a:t>ProductList component</a:t>
              </a:r>
            </a:p>
          </p:txBody>
        </p:sp>
      </p:grpSp>
      <p:sp>
        <p:nvSpPr>
          <p:cNvPr id="27" name="TextBox 27"/>
          <p:cNvSpPr txBox="1"/>
          <p:nvPr/>
        </p:nvSpPr>
        <p:spPr>
          <a:xfrm>
            <a:off x="1002332" y="3296655"/>
            <a:ext cx="8761629" cy="381381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Components are self-contained units of both display and work. They can be reused in your application. Use them to logically break down your application into smaller chunks (or components).</a:t>
            </a:r>
          </a:p>
        </p:txBody>
      </p:sp>
      <p:sp>
        <p:nvSpPr>
          <p:cNvPr id="28" name="TextBox 28"/>
          <p:cNvSpPr txBox="1"/>
          <p:nvPr/>
        </p:nvSpPr>
        <p:spPr>
          <a:xfrm>
            <a:off x="1028700" y="2385845"/>
            <a:ext cx="12342481"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 development is based on components. </a:t>
            </a:r>
          </a:p>
        </p:txBody>
      </p:sp>
      <p:sp>
        <p:nvSpPr>
          <p:cNvPr id="29" name="TextBox 29"/>
          <p:cNvSpPr txBox="1"/>
          <p:nvPr/>
        </p:nvSpPr>
        <p:spPr>
          <a:xfrm>
            <a:off x="899927" y="7359015"/>
            <a:ext cx="16359373" cy="18992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The slide shows a sample using a component for a cart (</a:t>
            </a:r>
            <a:r>
              <a:rPr lang="en-US" sz="3600" dirty="0" err="1">
                <a:latin typeface="Montserrat Classic"/>
              </a:rPr>
              <a:t>Cart.jsx</a:t>
            </a:r>
            <a:r>
              <a:rPr lang="en-US" sz="3600" dirty="0">
                <a:latin typeface="Montserrat Classic"/>
              </a:rPr>
              <a:t>), one for a list of products (</a:t>
            </a:r>
            <a:r>
              <a:rPr lang="en-US" sz="3600" dirty="0" err="1">
                <a:latin typeface="Montserrat Classic"/>
              </a:rPr>
              <a:t>ProductList.jsx</a:t>
            </a:r>
            <a:r>
              <a:rPr lang="en-US" sz="3600" dirty="0">
                <a:latin typeface="Montserrat Classic"/>
              </a:rPr>
              <a:t>), and each product is an instance of a product component (</a:t>
            </a:r>
            <a:r>
              <a:rPr lang="en-US" sz="3600" dirty="0" err="1">
                <a:latin typeface="Montserrat Classic"/>
              </a:rPr>
              <a:t>Product.jsx</a:t>
            </a:r>
            <a:r>
              <a:rPr lang="en-US" sz="3600" dirty="0">
                <a:latin typeface="Montserrat Classic"/>
              </a:rPr>
              <a:t>)</a:t>
            </a:r>
          </a:p>
        </p:txBody>
      </p:sp>
      <p:sp>
        <p:nvSpPr>
          <p:cNvPr id="33" name="Rectangle 32">
            <a:extLst>
              <a:ext uri="{FF2B5EF4-FFF2-40B4-BE49-F238E27FC236}">
                <a16:creationId xmlns:a16="http://schemas.microsoft.com/office/drawing/2014/main" id="{D032FBF6-686A-A7E6-A110-47E63FD5AD06}"/>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34" name="Rectangle 33">
            <a:extLst>
              <a:ext uri="{FF2B5EF4-FFF2-40B4-BE49-F238E27FC236}">
                <a16:creationId xmlns:a16="http://schemas.microsoft.com/office/drawing/2014/main" id="{44DA8133-B1EB-C807-CD77-B6E021340384}"/>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35" name="Rectangle 34">
            <a:extLst>
              <a:ext uri="{FF2B5EF4-FFF2-40B4-BE49-F238E27FC236}">
                <a16:creationId xmlns:a16="http://schemas.microsoft.com/office/drawing/2014/main" id="{BD53431F-6DF4-9E53-44F0-A0659808A9CC}"/>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11</a:t>
            </a:r>
            <a:endParaRPr 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866775"/>
            <a:ext cx="9744112" cy="1460528"/>
          </a:xfrm>
          <a:prstGeom prst="rect">
            <a:avLst/>
          </a:prstGeom>
        </p:spPr>
        <p:txBody>
          <a:bodyPr lIns="0" tIns="0" rIns="0" bIns="0" rtlCol="0" anchor="t">
            <a:spAutoFit/>
          </a:bodyPr>
          <a:lstStyle/>
          <a:p>
            <a:pPr>
              <a:lnSpc>
                <a:spcPts val="11848"/>
              </a:lnSpc>
            </a:pPr>
            <a:r>
              <a:rPr lang="en-US" sz="8463" dirty="0">
                <a:latin typeface="League Spartan"/>
              </a:rPr>
              <a:t>What is DOM</a:t>
            </a:r>
          </a:p>
        </p:txBody>
      </p:sp>
      <p:sp>
        <p:nvSpPr>
          <p:cNvPr id="7" name="TextBox 7"/>
          <p:cNvSpPr txBox="1"/>
          <p:nvPr/>
        </p:nvSpPr>
        <p:spPr>
          <a:xfrm>
            <a:off x="1297325" y="2274000"/>
            <a:ext cx="12528689" cy="70046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The Document Object Model (DOM) represents the structure of a webpage in the browser as a tree of objects.</a:t>
            </a:r>
          </a:p>
          <a:p>
            <a:pPr marL="777240" lvl="1" indent="-388620">
              <a:lnSpc>
                <a:spcPts val="5040"/>
              </a:lnSpc>
              <a:buFont typeface="Arial"/>
              <a:buChar char="•"/>
            </a:pPr>
            <a:r>
              <a:rPr lang="en-US" sz="3600" dirty="0">
                <a:latin typeface="Montserrat Classic"/>
              </a:rPr>
              <a:t>Each object corresponds to a part of the webpage, such as elements, attributes, and text.</a:t>
            </a:r>
          </a:p>
          <a:p>
            <a:pPr marL="777240" lvl="1" indent="-388620">
              <a:lnSpc>
                <a:spcPts val="5040"/>
              </a:lnSpc>
              <a:buFont typeface="Arial"/>
              <a:buChar char="•"/>
            </a:pPr>
            <a:r>
              <a:rPr lang="en-US" sz="3600" dirty="0">
                <a:latin typeface="Montserrat Classic"/>
              </a:rPr>
              <a:t>Issue with Direct DOM Manipulation:</a:t>
            </a:r>
          </a:p>
          <a:p>
            <a:pPr marL="777240" lvl="1" indent="-388620">
              <a:lnSpc>
                <a:spcPts val="5040"/>
              </a:lnSpc>
              <a:buFont typeface="Arial"/>
              <a:buChar char="•"/>
            </a:pPr>
            <a:r>
              <a:rPr lang="en-US" sz="3600" dirty="0">
                <a:latin typeface="Montserrat Classic"/>
              </a:rPr>
              <a:t>Directly modifying the DOM can be slow and resource-intensive.</a:t>
            </a:r>
          </a:p>
          <a:p>
            <a:pPr marL="777240" lvl="1" indent="-388620">
              <a:lnSpc>
                <a:spcPts val="5040"/>
              </a:lnSpc>
              <a:buFont typeface="Arial"/>
              <a:buChar char="•"/>
            </a:pPr>
            <a:r>
              <a:rPr lang="en-US" sz="3600" dirty="0">
                <a:latin typeface="Montserrat Classic"/>
              </a:rPr>
              <a:t>Frequent changes to the DOM can lead to reflows and repaints, causing performance bottlenecks.</a:t>
            </a:r>
          </a:p>
          <a:p>
            <a:pPr>
              <a:lnSpc>
                <a:spcPts val="5040"/>
              </a:lnSpc>
            </a:pPr>
            <a:endParaRPr lang="en-US" sz="3600" dirty="0">
              <a:latin typeface="Montserrat Classic"/>
            </a:endParaRPr>
          </a:p>
        </p:txBody>
      </p:sp>
      <p:grpSp>
        <p:nvGrpSpPr>
          <p:cNvPr id="8" name="Group 8"/>
          <p:cNvGrpSpPr/>
          <p:nvPr/>
        </p:nvGrpSpPr>
        <p:grpSpPr>
          <a:xfrm>
            <a:off x="13826015" y="3024508"/>
            <a:ext cx="3803318" cy="4745092"/>
            <a:chOff x="0" y="0"/>
            <a:chExt cx="5071091" cy="6326790"/>
          </a:xfrm>
        </p:grpSpPr>
        <p:sp>
          <p:nvSpPr>
            <p:cNvPr id="9" name="Freeform 9"/>
            <p:cNvSpPr/>
            <p:nvPr/>
          </p:nvSpPr>
          <p:spPr>
            <a:xfrm>
              <a:off x="0" y="0"/>
              <a:ext cx="5071091" cy="6326790"/>
            </a:xfrm>
            <a:custGeom>
              <a:avLst/>
              <a:gdLst/>
              <a:ahLst/>
              <a:cxnLst/>
              <a:rect l="l" t="t" r="r" b="b"/>
              <a:pathLst>
                <a:path w="5071091" h="6326790">
                  <a:moveTo>
                    <a:pt x="0" y="0"/>
                  </a:moveTo>
                  <a:lnTo>
                    <a:pt x="5071091" y="0"/>
                  </a:lnTo>
                  <a:lnTo>
                    <a:pt x="5071091" y="6326790"/>
                  </a:lnTo>
                  <a:lnTo>
                    <a:pt x="0" y="6326790"/>
                  </a:lnTo>
                  <a:lnTo>
                    <a:pt x="0" y="0"/>
                  </a:lnTo>
                  <a:close/>
                </a:path>
              </a:pathLst>
            </a:custGeom>
            <a:blipFill>
              <a:blip r:embed="rId2"/>
              <a:stretch>
                <a:fillRect l="-238873" t="-27982" r="-8289" b="-28593"/>
              </a:stretch>
            </a:blipFill>
          </p:spPr>
        </p:sp>
        <p:grpSp>
          <p:nvGrpSpPr>
            <p:cNvPr id="10" name="Group 10"/>
            <p:cNvGrpSpPr/>
            <p:nvPr/>
          </p:nvGrpSpPr>
          <p:grpSpPr>
            <a:xfrm>
              <a:off x="17893" y="0"/>
              <a:ext cx="4114800" cy="1083841"/>
              <a:chOff x="0" y="0"/>
              <a:chExt cx="812800" cy="214092"/>
            </a:xfrm>
          </p:grpSpPr>
          <p:sp>
            <p:nvSpPr>
              <p:cNvPr id="11" name="Freeform 11"/>
              <p:cNvSpPr/>
              <p:nvPr/>
            </p:nvSpPr>
            <p:spPr>
              <a:xfrm>
                <a:off x="0" y="0"/>
                <a:ext cx="812800" cy="214092"/>
              </a:xfrm>
              <a:custGeom>
                <a:avLst/>
                <a:gdLst/>
                <a:ahLst/>
                <a:cxnLst/>
                <a:rect l="l" t="t" r="r" b="b"/>
                <a:pathLst>
                  <a:path w="812800" h="214092">
                    <a:moveTo>
                      <a:pt x="107046" y="0"/>
                    </a:moveTo>
                    <a:lnTo>
                      <a:pt x="705754" y="0"/>
                    </a:lnTo>
                    <a:cubicBezTo>
                      <a:pt x="734144" y="0"/>
                      <a:pt x="761372" y="11278"/>
                      <a:pt x="781447" y="31353"/>
                    </a:cubicBezTo>
                    <a:cubicBezTo>
                      <a:pt x="801522" y="51428"/>
                      <a:pt x="812800" y="78656"/>
                      <a:pt x="812800" y="107046"/>
                    </a:cubicBezTo>
                    <a:lnTo>
                      <a:pt x="812800" y="107046"/>
                    </a:lnTo>
                    <a:cubicBezTo>
                      <a:pt x="812800" y="135436"/>
                      <a:pt x="801522" y="162664"/>
                      <a:pt x="781447" y="182739"/>
                    </a:cubicBezTo>
                    <a:cubicBezTo>
                      <a:pt x="761372" y="202814"/>
                      <a:pt x="734144" y="214092"/>
                      <a:pt x="705754" y="214092"/>
                    </a:cubicBezTo>
                    <a:lnTo>
                      <a:pt x="107046" y="214092"/>
                    </a:lnTo>
                    <a:cubicBezTo>
                      <a:pt x="78656" y="214092"/>
                      <a:pt x="51428" y="202814"/>
                      <a:pt x="31353" y="182739"/>
                    </a:cubicBezTo>
                    <a:cubicBezTo>
                      <a:pt x="11278" y="162664"/>
                      <a:pt x="0" y="135436"/>
                      <a:pt x="0" y="107046"/>
                    </a:cubicBezTo>
                    <a:lnTo>
                      <a:pt x="0" y="107046"/>
                    </a:lnTo>
                    <a:cubicBezTo>
                      <a:pt x="0" y="78656"/>
                      <a:pt x="11278" y="51428"/>
                      <a:pt x="31353" y="31353"/>
                    </a:cubicBezTo>
                    <a:cubicBezTo>
                      <a:pt x="51428" y="11278"/>
                      <a:pt x="78656" y="0"/>
                      <a:pt x="107046" y="0"/>
                    </a:cubicBez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2958000" y="3227743"/>
              <a:ext cx="780993" cy="78099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FF03"/>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2075293" y="4531558"/>
              <a:ext cx="780993" cy="78099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00FF03"/>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grpSp>
      <p:sp>
        <p:nvSpPr>
          <p:cNvPr id="22" name="Rectangle 21">
            <a:extLst>
              <a:ext uri="{FF2B5EF4-FFF2-40B4-BE49-F238E27FC236}">
                <a16:creationId xmlns:a16="http://schemas.microsoft.com/office/drawing/2014/main" id="{605AE7FA-9E69-03B2-5E59-4FCDBE026579}"/>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3" name="Rectangle 22">
            <a:extLst>
              <a:ext uri="{FF2B5EF4-FFF2-40B4-BE49-F238E27FC236}">
                <a16:creationId xmlns:a16="http://schemas.microsoft.com/office/drawing/2014/main" id="{8D93888D-6C15-5FA5-E7A5-723CEE5C641B}"/>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4" name="Rectangle 23">
            <a:extLst>
              <a:ext uri="{FF2B5EF4-FFF2-40B4-BE49-F238E27FC236}">
                <a16:creationId xmlns:a16="http://schemas.microsoft.com/office/drawing/2014/main" id="{01FFD8C0-9E76-B3F4-F4B8-410EA3EC4EC5}"/>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12</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866775"/>
            <a:ext cx="7534565" cy="1460528"/>
          </a:xfrm>
          <a:prstGeom prst="rect">
            <a:avLst/>
          </a:prstGeom>
        </p:spPr>
        <p:txBody>
          <a:bodyPr lIns="0" tIns="0" rIns="0" bIns="0" rtlCol="0" anchor="t">
            <a:spAutoFit/>
          </a:bodyPr>
          <a:lstStyle/>
          <a:p>
            <a:pPr>
              <a:lnSpc>
                <a:spcPts val="11848"/>
              </a:lnSpc>
            </a:pPr>
            <a:r>
              <a:rPr lang="en-US" sz="8463" dirty="0">
                <a:latin typeface="League Spartan"/>
              </a:rPr>
              <a:t>Virtual DOM</a:t>
            </a:r>
          </a:p>
        </p:txBody>
      </p:sp>
      <p:sp>
        <p:nvSpPr>
          <p:cNvPr id="7" name="TextBox 7"/>
          <p:cNvSpPr txBox="1"/>
          <p:nvPr/>
        </p:nvSpPr>
        <p:spPr>
          <a:xfrm>
            <a:off x="1738660" y="2634430"/>
            <a:ext cx="14810680" cy="579501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A virtual DOM is a lightweight JavaScript representation of the Document Object Model (DOM) used in React. </a:t>
            </a:r>
          </a:p>
          <a:p>
            <a:pPr marL="777240" lvl="1" indent="-388620">
              <a:lnSpc>
                <a:spcPts val="5040"/>
              </a:lnSpc>
              <a:buFont typeface="Arial"/>
              <a:buChar char="•"/>
            </a:pPr>
            <a:r>
              <a:rPr lang="en-US" sz="3600" dirty="0">
                <a:latin typeface="Montserrat Classic"/>
              </a:rPr>
              <a:t> Updating the virtual DOM is comparatively faster than</a:t>
            </a:r>
          </a:p>
          <a:p>
            <a:pPr>
              <a:lnSpc>
                <a:spcPts val="5040"/>
              </a:lnSpc>
            </a:pPr>
            <a:r>
              <a:rPr lang="en-US" sz="3600" dirty="0">
                <a:latin typeface="Montserrat Classic"/>
              </a:rPr>
              <a:t>        updating the actual DOM (via JavaScript).</a:t>
            </a:r>
          </a:p>
          <a:p>
            <a:pPr marL="777240" lvl="1" indent="-388620">
              <a:lnSpc>
                <a:spcPts val="5040"/>
              </a:lnSpc>
              <a:buFont typeface="Arial"/>
              <a:buChar char="•"/>
            </a:pPr>
            <a:r>
              <a:rPr lang="en-US" sz="3600" dirty="0">
                <a:latin typeface="Montserrat Classic"/>
              </a:rPr>
              <a:t>Here's how it works:</a:t>
            </a:r>
          </a:p>
          <a:p>
            <a:pPr marL="1209039" lvl="2" indent="-403013">
              <a:lnSpc>
                <a:spcPts val="3919"/>
              </a:lnSpc>
              <a:buFont typeface="Arial"/>
              <a:buChar char="⚬"/>
            </a:pPr>
            <a:r>
              <a:rPr lang="en-US" sz="2799" dirty="0">
                <a:latin typeface="Montserrat Classic"/>
              </a:rPr>
              <a:t>The </a:t>
            </a:r>
            <a:r>
              <a:rPr lang="en-US" sz="2799" dirty="0" err="1">
                <a:latin typeface="Montserrat Classic"/>
              </a:rPr>
              <a:t>ReactDOM</a:t>
            </a:r>
            <a:r>
              <a:rPr lang="en-US" sz="2799" dirty="0">
                <a:latin typeface="Montserrat Classic"/>
              </a:rPr>
              <a:t> creates a virtual DOM tree that mirrors the actual DOM tree.</a:t>
            </a:r>
          </a:p>
          <a:p>
            <a:pPr marL="1209039" lvl="2" indent="-403013">
              <a:lnSpc>
                <a:spcPts val="3919"/>
              </a:lnSpc>
              <a:buFont typeface="Arial"/>
              <a:buChar char="⚬"/>
            </a:pPr>
            <a:r>
              <a:rPr lang="en-US" sz="2799" dirty="0">
                <a:latin typeface="Montserrat Classic"/>
              </a:rPr>
              <a:t>When the state of the application changes, the </a:t>
            </a:r>
            <a:r>
              <a:rPr lang="en-US" sz="2799" dirty="0" err="1">
                <a:latin typeface="Montserrat Classic"/>
              </a:rPr>
              <a:t>ReactDOM</a:t>
            </a:r>
            <a:r>
              <a:rPr lang="en-US" sz="2799" dirty="0">
                <a:latin typeface="Montserrat Classic"/>
              </a:rPr>
              <a:t> updates the virtual DOM tree.</a:t>
            </a:r>
          </a:p>
          <a:p>
            <a:pPr>
              <a:lnSpc>
                <a:spcPts val="3919"/>
              </a:lnSpc>
            </a:pPr>
            <a:endParaRPr lang="en-US" sz="2799" dirty="0">
              <a:latin typeface="Montserrat Classic"/>
            </a:endParaRPr>
          </a:p>
          <a:p>
            <a:pPr>
              <a:lnSpc>
                <a:spcPts val="5040"/>
              </a:lnSpc>
            </a:pPr>
            <a:endParaRPr lang="en-US" sz="2799" dirty="0">
              <a:latin typeface="Montserrat Classic"/>
            </a:endParaRPr>
          </a:p>
        </p:txBody>
      </p:sp>
      <p:sp>
        <p:nvSpPr>
          <p:cNvPr id="11" name="Rectangle 10">
            <a:extLst>
              <a:ext uri="{FF2B5EF4-FFF2-40B4-BE49-F238E27FC236}">
                <a16:creationId xmlns:a16="http://schemas.microsoft.com/office/drawing/2014/main" id="{37501082-3D20-F8BE-B852-2673F031D99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2" name="Rectangle 11">
            <a:extLst>
              <a:ext uri="{FF2B5EF4-FFF2-40B4-BE49-F238E27FC236}">
                <a16:creationId xmlns:a16="http://schemas.microsoft.com/office/drawing/2014/main" id="{A23571B4-94E9-8540-99BA-FEDA5CB8D93E}"/>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3" name="Rectangle 12">
            <a:extLst>
              <a:ext uri="{FF2B5EF4-FFF2-40B4-BE49-F238E27FC236}">
                <a16:creationId xmlns:a16="http://schemas.microsoft.com/office/drawing/2014/main" id="{E21379A4-3202-596D-D87C-CC303D6F76BA}"/>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13</a:t>
            </a:r>
            <a:endParaRPr 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55666" y="3938713"/>
            <a:ext cx="11176669" cy="5319587"/>
          </a:xfrm>
          <a:custGeom>
            <a:avLst/>
            <a:gdLst/>
            <a:ahLst/>
            <a:cxnLst/>
            <a:rect l="l" t="t" r="r" b="b"/>
            <a:pathLst>
              <a:path w="11176669" h="5319587">
                <a:moveTo>
                  <a:pt x="0" y="0"/>
                </a:moveTo>
                <a:lnTo>
                  <a:pt x="11176668" y="0"/>
                </a:lnTo>
                <a:lnTo>
                  <a:pt x="11176668" y="5319587"/>
                </a:lnTo>
                <a:lnTo>
                  <a:pt x="0" y="5319587"/>
                </a:lnTo>
                <a:lnTo>
                  <a:pt x="0" y="0"/>
                </a:lnTo>
                <a:close/>
              </a:path>
            </a:pathLst>
          </a:custGeom>
          <a:blipFill>
            <a:blip r:embed="rId2"/>
            <a:stretch>
              <a:fillRect b="-18224"/>
            </a:stretch>
          </a:blipFill>
        </p:spPr>
      </p:sp>
      <p:sp>
        <p:nvSpPr>
          <p:cNvPr id="7" name="TextBox 7"/>
          <p:cNvSpPr txBox="1"/>
          <p:nvPr/>
        </p:nvSpPr>
        <p:spPr>
          <a:xfrm>
            <a:off x="1028700" y="866775"/>
            <a:ext cx="7534565" cy="1460528"/>
          </a:xfrm>
          <a:prstGeom prst="rect">
            <a:avLst/>
          </a:prstGeom>
        </p:spPr>
        <p:txBody>
          <a:bodyPr lIns="0" tIns="0" rIns="0" bIns="0" rtlCol="0" anchor="t">
            <a:spAutoFit/>
          </a:bodyPr>
          <a:lstStyle/>
          <a:p>
            <a:pPr>
              <a:lnSpc>
                <a:spcPts val="11848"/>
              </a:lnSpc>
            </a:pPr>
            <a:r>
              <a:rPr lang="en-US" sz="8463" dirty="0">
                <a:latin typeface="League Spartan"/>
              </a:rPr>
              <a:t>Virtual DOM</a:t>
            </a:r>
          </a:p>
        </p:txBody>
      </p:sp>
      <p:sp>
        <p:nvSpPr>
          <p:cNvPr id="8" name="TextBox 8"/>
          <p:cNvSpPr txBox="1"/>
          <p:nvPr/>
        </p:nvSpPr>
        <p:spPr>
          <a:xfrm>
            <a:off x="1506846" y="2252015"/>
            <a:ext cx="15752454" cy="1471930"/>
          </a:xfrm>
          <a:prstGeom prst="rect">
            <a:avLst/>
          </a:prstGeom>
        </p:spPr>
        <p:txBody>
          <a:bodyPr lIns="0" tIns="0" rIns="0" bIns="0" rtlCol="0" anchor="t">
            <a:spAutoFit/>
          </a:bodyPr>
          <a:lstStyle/>
          <a:p>
            <a:pPr marL="604519" lvl="1" indent="-302260">
              <a:lnSpc>
                <a:spcPts val="3919"/>
              </a:lnSpc>
              <a:buFont typeface="Arial"/>
              <a:buChar char="•"/>
            </a:pPr>
            <a:r>
              <a:rPr lang="en-US" sz="2799" dirty="0">
                <a:latin typeface="Montserrat Classic"/>
              </a:rPr>
              <a:t>The </a:t>
            </a:r>
            <a:r>
              <a:rPr lang="en-US" sz="2799" dirty="0" err="1">
                <a:latin typeface="Montserrat Classic"/>
              </a:rPr>
              <a:t>ReactDOM</a:t>
            </a:r>
            <a:r>
              <a:rPr lang="en-US" sz="2799" dirty="0">
                <a:latin typeface="Montserrat Classic"/>
              </a:rPr>
              <a:t> then compares the virtual DOM tree to the actual DOM tree and identifies the changes that need to be made.</a:t>
            </a:r>
          </a:p>
          <a:p>
            <a:pPr marL="604519" lvl="1" indent="-302260">
              <a:lnSpc>
                <a:spcPts val="3919"/>
              </a:lnSpc>
              <a:buFont typeface="Arial"/>
              <a:buChar char="•"/>
            </a:pPr>
            <a:r>
              <a:rPr lang="en-US" sz="2799" dirty="0">
                <a:latin typeface="Montserrat Classic"/>
              </a:rPr>
              <a:t>The </a:t>
            </a:r>
            <a:r>
              <a:rPr lang="en-US" sz="2799" dirty="0" err="1">
                <a:latin typeface="Montserrat Classic"/>
              </a:rPr>
              <a:t>ReactDOM</a:t>
            </a:r>
            <a:r>
              <a:rPr lang="en-US" sz="2799" dirty="0">
                <a:latin typeface="Montserrat Classic"/>
              </a:rPr>
              <a:t> makes the necessary changes to the actual DOM tree.</a:t>
            </a:r>
          </a:p>
        </p:txBody>
      </p:sp>
      <p:sp>
        <p:nvSpPr>
          <p:cNvPr id="12" name="Rectangle 11">
            <a:extLst>
              <a:ext uri="{FF2B5EF4-FFF2-40B4-BE49-F238E27FC236}">
                <a16:creationId xmlns:a16="http://schemas.microsoft.com/office/drawing/2014/main" id="{3E12CB92-CFAA-03D4-75A1-BCCCCF79829B}"/>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3" name="Rectangle 12">
            <a:extLst>
              <a:ext uri="{FF2B5EF4-FFF2-40B4-BE49-F238E27FC236}">
                <a16:creationId xmlns:a16="http://schemas.microsoft.com/office/drawing/2014/main" id="{49040E5F-E226-D5CF-4ED9-9ADAC4F6C861}"/>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4" name="Rectangle 13">
            <a:extLst>
              <a:ext uri="{FF2B5EF4-FFF2-40B4-BE49-F238E27FC236}">
                <a16:creationId xmlns:a16="http://schemas.microsoft.com/office/drawing/2014/main" id="{374F5B27-B495-DCD1-F569-21F0DE3875B2}"/>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14</a:t>
            </a:r>
            <a:endParaRPr 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0949435" y="3129563"/>
            <a:ext cx="6309865" cy="4027874"/>
            <a:chOff x="0" y="0"/>
            <a:chExt cx="1661857" cy="1060839"/>
          </a:xfrm>
        </p:grpSpPr>
        <p:sp>
          <p:nvSpPr>
            <p:cNvPr id="8" name="Freeform 8"/>
            <p:cNvSpPr/>
            <p:nvPr/>
          </p:nvSpPr>
          <p:spPr>
            <a:xfrm>
              <a:off x="0" y="0"/>
              <a:ext cx="1661857" cy="1060839"/>
            </a:xfrm>
            <a:custGeom>
              <a:avLst/>
              <a:gdLst/>
              <a:ahLst/>
              <a:cxnLst/>
              <a:rect l="l" t="t" r="r" b="b"/>
              <a:pathLst>
                <a:path w="1661857" h="1060839">
                  <a:moveTo>
                    <a:pt x="62575" y="0"/>
                  </a:moveTo>
                  <a:lnTo>
                    <a:pt x="1599283" y="0"/>
                  </a:lnTo>
                  <a:cubicBezTo>
                    <a:pt x="1633842" y="0"/>
                    <a:pt x="1661857" y="28016"/>
                    <a:pt x="1661857" y="62575"/>
                  </a:cubicBezTo>
                  <a:lnTo>
                    <a:pt x="1661857" y="998265"/>
                  </a:lnTo>
                  <a:cubicBezTo>
                    <a:pt x="1661857" y="1032824"/>
                    <a:pt x="1633842" y="1060839"/>
                    <a:pt x="1599283" y="1060839"/>
                  </a:cubicBezTo>
                  <a:lnTo>
                    <a:pt x="62575" y="1060839"/>
                  </a:lnTo>
                  <a:cubicBezTo>
                    <a:pt x="28016" y="1060839"/>
                    <a:pt x="0" y="1032824"/>
                    <a:pt x="0" y="998265"/>
                  </a:cubicBezTo>
                  <a:lnTo>
                    <a:pt x="0" y="62575"/>
                  </a:lnTo>
                  <a:cubicBezTo>
                    <a:pt x="0" y="28016"/>
                    <a:pt x="28016" y="0"/>
                    <a:pt x="62575" y="0"/>
                  </a:cubicBezTo>
                  <a:close/>
                </a:path>
              </a:pathLst>
            </a:custGeom>
            <a:solidFill>
              <a:srgbClr val="FF914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1029881" y="866775"/>
            <a:ext cx="8114119" cy="1460528"/>
          </a:xfrm>
          <a:prstGeom prst="rect">
            <a:avLst/>
          </a:prstGeom>
        </p:spPr>
        <p:txBody>
          <a:bodyPr lIns="0" tIns="0" rIns="0" bIns="0" rtlCol="0" anchor="t">
            <a:spAutoFit/>
          </a:bodyPr>
          <a:lstStyle/>
          <a:p>
            <a:pPr>
              <a:lnSpc>
                <a:spcPts val="11848"/>
              </a:lnSpc>
            </a:pPr>
            <a:r>
              <a:rPr lang="en-US" sz="8463" dirty="0">
                <a:latin typeface="League Spartan"/>
              </a:rPr>
              <a:t>What is JSX</a:t>
            </a:r>
          </a:p>
        </p:txBody>
      </p:sp>
      <p:grpSp>
        <p:nvGrpSpPr>
          <p:cNvPr id="11" name="Group 11"/>
          <p:cNvGrpSpPr/>
          <p:nvPr/>
        </p:nvGrpSpPr>
        <p:grpSpPr>
          <a:xfrm>
            <a:off x="12370687" y="4018882"/>
            <a:ext cx="3467361" cy="2249236"/>
            <a:chOff x="0" y="0"/>
            <a:chExt cx="913214" cy="592391"/>
          </a:xfrm>
        </p:grpSpPr>
        <p:sp>
          <p:nvSpPr>
            <p:cNvPr id="12" name="Freeform 12"/>
            <p:cNvSpPr/>
            <p:nvPr/>
          </p:nvSpPr>
          <p:spPr>
            <a:xfrm>
              <a:off x="0" y="0"/>
              <a:ext cx="913214" cy="592391"/>
            </a:xfrm>
            <a:custGeom>
              <a:avLst/>
              <a:gdLst/>
              <a:ahLst/>
              <a:cxnLst/>
              <a:rect l="l" t="t" r="r" b="b"/>
              <a:pathLst>
                <a:path w="913214" h="592391">
                  <a:moveTo>
                    <a:pt x="113873" y="0"/>
                  </a:moveTo>
                  <a:lnTo>
                    <a:pt x="799342" y="0"/>
                  </a:lnTo>
                  <a:cubicBezTo>
                    <a:pt x="862232" y="0"/>
                    <a:pt x="913214" y="50983"/>
                    <a:pt x="913214" y="113873"/>
                  </a:cubicBezTo>
                  <a:lnTo>
                    <a:pt x="913214" y="478519"/>
                  </a:lnTo>
                  <a:cubicBezTo>
                    <a:pt x="913214" y="541409"/>
                    <a:pt x="862232" y="592391"/>
                    <a:pt x="799342" y="592391"/>
                  </a:cubicBezTo>
                  <a:lnTo>
                    <a:pt x="113873" y="592391"/>
                  </a:lnTo>
                  <a:cubicBezTo>
                    <a:pt x="50983" y="592391"/>
                    <a:pt x="0" y="541409"/>
                    <a:pt x="0" y="478519"/>
                  </a:cubicBezTo>
                  <a:lnTo>
                    <a:pt x="0" y="113873"/>
                  </a:lnTo>
                  <a:cubicBezTo>
                    <a:pt x="0" y="50983"/>
                    <a:pt x="50983" y="0"/>
                    <a:pt x="113873" y="0"/>
                  </a:cubicBezTo>
                  <a:close/>
                </a:path>
              </a:pathLst>
            </a:custGeom>
            <a:solidFill>
              <a:srgbClr val="FFFFFF"/>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1561242" y="3273919"/>
            <a:ext cx="1994694"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JavaScript</a:t>
            </a:r>
          </a:p>
        </p:txBody>
      </p:sp>
      <p:sp>
        <p:nvSpPr>
          <p:cNvPr id="15" name="TextBox 15"/>
          <p:cNvSpPr txBox="1"/>
          <p:nvPr/>
        </p:nvSpPr>
        <p:spPr>
          <a:xfrm>
            <a:off x="13216394" y="4849771"/>
            <a:ext cx="1900852" cy="503279"/>
          </a:xfrm>
          <a:prstGeom prst="rect">
            <a:avLst/>
          </a:prstGeom>
        </p:spPr>
        <p:txBody>
          <a:bodyPr wrap="square" lIns="0" tIns="0" rIns="0" bIns="0" rtlCol="0" anchor="t">
            <a:spAutoFit/>
          </a:bodyPr>
          <a:lstStyle/>
          <a:p>
            <a:pPr algn="ctr">
              <a:lnSpc>
                <a:spcPts val="4200"/>
              </a:lnSpc>
            </a:pPr>
            <a:r>
              <a:rPr lang="en-US" sz="3000" dirty="0">
                <a:solidFill>
                  <a:srgbClr val="794CEC"/>
                </a:solidFill>
                <a:latin typeface="Canva Sans Bold"/>
              </a:rPr>
              <a:t>HTML</a:t>
            </a:r>
          </a:p>
        </p:txBody>
      </p:sp>
      <p:sp>
        <p:nvSpPr>
          <p:cNvPr id="16" name="TextBox 16"/>
          <p:cNvSpPr txBox="1"/>
          <p:nvPr/>
        </p:nvSpPr>
        <p:spPr>
          <a:xfrm>
            <a:off x="1297325" y="2708134"/>
            <a:ext cx="9134734"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JSX stands for JavaScript XML.</a:t>
            </a:r>
          </a:p>
        </p:txBody>
      </p:sp>
      <p:sp>
        <p:nvSpPr>
          <p:cNvPr id="17" name="TextBox 17"/>
          <p:cNvSpPr txBox="1"/>
          <p:nvPr/>
        </p:nvSpPr>
        <p:spPr>
          <a:xfrm>
            <a:off x="1297325" y="3483469"/>
            <a:ext cx="9134734" cy="18992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It is an extension of the JavaScript language that allows you to write HTML-like code inside of JavaScript.</a:t>
            </a:r>
          </a:p>
        </p:txBody>
      </p:sp>
      <p:sp>
        <p:nvSpPr>
          <p:cNvPr id="18" name="TextBox 18"/>
          <p:cNvSpPr txBox="1"/>
          <p:nvPr/>
        </p:nvSpPr>
        <p:spPr>
          <a:xfrm>
            <a:off x="1242834" y="5535154"/>
            <a:ext cx="9134734" cy="253746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This combination of JavaScript and HTML-like syntax makes it easier to create and visualize the UI structure directly in your code.</a:t>
            </a:r>
          </a:p>
        </p:txBody>
      </p:sp>
      <p:sp>
        <p:nvSpPr>
          <p:cNvPr id="22" name="Rectangle 21">
            <a:extLst>
              <a:ext uri="{FF2B5EF4-FFF2-40B4-BE49-F238E27FC236}">
                <a16:creationId xmlns:a16="http://schemas.microsoft.com/office/drawing/2014/main" id="{EA9CEF65-46CA-5929-DF7D-417B193A22B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3" name="Rectangle 22">
            <a:extLst>
              <a:ext uri="{FF2B5EF4-FFF2-40B4-BE49-F238E27FC236}">
                <a16:creationId xmlns:a16="http://schemas.microsoft.com/office/drawing/2014/main" id="{DC351D85-D498-ACA1-D857-3A4E17B88CEF}"/>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4" name="Rectangle 23">
            <a:extLst>
              <a:ext uri="{FF2B5EF4-FFF2-40B4-BE49-F238E27FC236}">
                <a16:creationId xmlns:a16="http://schemas.microsoft.com/office/drawing/2014/main" id="{CB48A88D-EEFA-82BC-E3A6-165CB214BAB4}"/>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15</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866775"/>
            <a:ext cx="7498343" cy="1460528"/>
          </a:xfrm>
          <a:prstGeom prst="rect">
            <a:avLst/>
          </a:prstGeom>
        </p:spPr>
        <p:txBody>
          <a:bodyPr lIns="0" tIns="0" rIns="0" bIns="0" rtlCol="0" anchor="t">
            <a:spAutoFit/>
          </a:bodyPr>
          <a:lstStyle/>
          <a:p>
            <a:pPr>
              <a:lnSpc>
                <a:spcPts val="11848"/>
              </a:lnSpc>
            </a:pPr>
            <a:r>
              <a:rPr lang="en-US" sz="8463" dirty="0">
                <a:latin typeface="League Spartan"/>
              </a:rPr>
              <a:t>Advantages</a:t>
            </a:r>
          </a:p>
        </p:txBody>
      </p:sp>
      <p:sp>
        <p:nvSpPr>
          <p:cNvPr id="6" name="TextBox 6"/>
          <p:cNvSpPr txBox="1"/>
          <p:nvPr/>
        </p:nvSpPr>
        <p:spPr>
          <a:xfrm>
            <a:off x="1236680" y="2713523"/>
            <a:ext cx="15814640" cy="253746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Bold"/>
              </a:rPr>
              <a:t>Performance:</a:t>
            </a:r>
            <a:r>
              <a:rPr lang="en-US" sz="3600" dirty="0">
                <a:latin typeface="Montserrat Classic"/>
              </a:rPr>
              <a:t> React uses a virtual DOM to track changes to the UI. This allows React to update the UI more efficiently than traditional frameworks. This is important for applications that need to be responsive and performant.</a:t>
            </a:r>
          </a:p>
        </p:txBody>
      </p:sp>
      <p:sp>
        <p:nvSpPr>
          <p:cNvPr id="7" name="TextBox 7"/>
          <p:cNvSpPr txBox="1"/>
          <p:nvPr/>
        </p:nvSpPr>
        <p:spPr>
          <a:xfrm>
            <a:off x="1236680" y="5671825"/>
            <a:ext cx="15814640" cy="253746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Bold"/>
              </a:rPr>
              <a:t>Scalability:</a:t>
            </a:r>
            <a:r>
              <a:rPr lang="en-US" sz="3600" dirty="0">
                <a:latin typeface="Montserrat Classic"/>
              </a:rPr>
              <a:t> React is scalable, which means that it can be used to build large and complex applications. This makes React a good choice for enterprise-level applications.</a:t>
            </a:r>
          </a:p>
          <a:p>
            <a:pPr>
              <a:lnSpc>
                <a:spcPts val="5040"/>
              </a:lnSpc>
            </a:pPr>
            <a:endParaRPr lang="en-US" sz="3600" dirty="0">
              <a:latin typeface="Montserrat Classic"/>
            </a:endParaRPr>
          </a:p>
        </p:txBody>
      </p:sp>
      <p:sp>
        <p:nvSpPr>
          <p:cNvPr id="11" name="Rectangle 10">
            <a:extLst>
              <a:ext uri="{FF2B5EF4-FFF2-40B4-BE49-F238E27FC236}">
                <a16:creationId xmlns:a16="http://schemas.microsoft.com/office/drawing/2014/main" id="{4DB3A58E-A530-99ED-FDAB-B762BE65C9E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2" name="Rectangle 11">
            <a:extLst>
              <a:ext uri="{FF2B5EF4-FFF2-40B4-BE49-F238E27FC236}">
                <a16:creationId xmlns:a16="http://schemas.microsoft.com/office/drawing/2014/main" id="{5CCF85A6-1470-2372-30A8-EF46B0D578E8}"/>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3" name="Rectangle 12">
            <a:extLst>
              <a:ext uri="{FF2B5EF4-FFF2-40B4-BE49-F238E27FC236}">
                <a16:creationId xmlns:a16="http://schemas.microsoft.com/office/drawing/2014/main" id="{A6E7CB42-AE14-B83E-49D9-0373B6DAE14A}"/>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16</a:t>
            </a: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2598758"/>
            <a:ext cx="15814640" cy="18992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Bold"/>
              </a:rPr>
              <a:t>Declarative:</a:t>
            </a:r>
            <a:r>
              <a:rPr lang="en-US" sz="3600" dirty="0">
                <a:latin typeface="Montserrat Classic"/>
              </a:rPr>
              <a:t> React is a declarative framework, which means that you describe what you want the UI to look like, rather than how to get it there. This makes React code easier to read and understand.</a:t>
            </a:r>
          </a:p>
        </p:txBody>
      </p:sp>
      <p:sp>
        <p:nvSpPr>
          <p:cNvPr id="6" name="TextBox 6"/>
          <p:cNvSpPr txBox="1"/>
          <p:nvPr/>
        </p:nvSpPr>
        <p:spPr>
          <a:xfrm>
            <a:off x="1028700" y="4768553"/>
            <a:ext cx="15814640" cy="18992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Bold"/>
              </a:rPr>
              <a:t>Reusable components:</a:t>
            </a:r>
            <a:r>
              <a:rPr lang="en-US" sz="3600" dirty="0">
                <a:latin typeface="Montserrat Classic"/>
              </a:rPr>
              <a:t> React is based on components, which are reusable pieces of code that can be combined to create complex UIs. This makes React code more modular and easier to maintain.</a:t>
            </a:r>
          </a:p>
        </p:txBody>
      </p:sp>
      <p:sp>
        <p:nvSpPr>
          <p:cNvPr id="7" name="TextBox 7"/>
          <p:cNvSpPr txBox="1"/>
          <p:nvPr/>
        </p:nvSpPr>
        <p:spPr>
          <a:xfrm>
            <a:off x="1028700" y="6938348"/>
            <a:ext cx="15814640" cy="1211678"/>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Bold"/>
              </a:rPr>
              <a:t>Large community: </a:t>
            </a:r>
            <a:r>
              <a:rPr lang="en-US" sz="3600" dirty="0" err="1">
                <a:latin typeface="Montserrat Classic"/>
              </a:rPr>
              <a:t>React's</a:t>
            </a:r>
            <a:r>
              <a:rPr lang="en-US" sz="3600" dirty="0">
                <a:latin typeface="Montserrat Classic"/>
              </a:rPr>
              <a:t> active community constantly creates tools and resources, providing help for developers facing issues.</a:t>
            </a:r>
          </a:p>
        </p:txBody>
      </p:sp>
      <p:sp>
        <p:nvSpPr>
          <p:cNvPr id="8" name="TextBox 8"/>
          <p:cNvSpPr txBox="1"/>
          <p:nvPr/>
        </p:nvSpPr>
        <p:spPr>
          <a:xfrm>
            <a:off x="1028700" y="866775"/>
            <a:ext cx="7498343" cy="1460528"/>
          </a:xfrm>
          <a:prstGeom prst="rect">
            <a:avLst/>
          </a:prstGeom>
        </p:spPr>
        <p:txBody>
          <a:bodyPr lIns="0" tIns="0" rIns="0" bIns="0" rtlCol="0" anchor="t">
            <a:spAutoFit/>
          </a:bodyPr>
          <a:lstStyle/>
          <a:p>
            <a:pPr>
              <a:lnSpc>
                <a:spcPts val="11848"/>
              </a:lnSpc>
            </a:pPr>
            <a:r>
              <a:rPr lang="en-US" sz="8463" dirty="0">
                <a:latin typeface="League Spartan"/>
              </a:rPr>
              <a:t>Advantages</a:t>
            </a:r>
          </a:p>
        </p:txBody>
      </p:sp>
      <p:sp>
        <p:nvSpPr>
          <p:cNvPr id="12" name="Rectangle 11">
            <a:extLst>
              <a:ext uri="{FF2B5EF4-FFF2-40B4-BE49-F238E27FC236}">
                <a16:creationId xmlns:a16="http://schemas.microsoft.com/office/drawing/2014/main" id="{61828D72-DEE3-CAA6-1812-E56440BD5C7B}"/>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3" name="Rectangle 12">
            <a:extLst>
              <a:ext uri="{FF2B5EF4-FFF2-40B4-BE49-F238E27FC236}">
                <a16:creationId xmlns:a16="http://schemas.microsoft.com/office/drawing/2014/main" id="{96840732-494C-10EB-1906-6168F339D313}"/>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4" name="Rectangle 13">
            <a:extLst>
              <a:ext uri="{FF2B5EF4-FFF2-40B4-BE49-F238E27FC236}">
                <a16:creationId xmlns:a16="http://schemas.microsoft.com/office/drawing/2014/main" id="{4CB56BAC-8C11-4E7D-7F66-10C3E6B6464B}"/>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17</a:t>
            </a:r>
            <a:endParaRPr 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3152088" y="5529138"/>
            <a:ext cx="11983825" cy="4322689"/>
          </a:xfrm>
          <a:custGeom>
            <a:avLst/>
            <a:gdLst/>
            <a:ahLst/>
            <a:cxnLst/>
            <a:rect l="l" t="t" r="r" b="b"/>
            <a:pathLst>
              <a:path w="11983825" h="4322689">
                <a:moveTo>
                  <a:pt x="0" y="0"/>
                </a:moveTo>
                <a:lnTo>
                  <a:pt x="11983824" y="0"/>
                </a:lnTo>
                <a:lnTo>
                  <a:pt x="11983824" y="4322689"/>
                </a:lnTo>
                <a:lnTo>
                  <a:pt x="0" y="4322689"/>
                </a:lnTo>
                <a:lnTo>
                  <a:pt x="0" y="0"/>
                </a:lnTo>
                <a:close/>
              </a:path>
            </a:pathLst>
          </a:custGeom>
          <a:blipFill>
            <a:blip r:embed="rId2"/>
            <a:stretch>
              <a:fillRect/>
            </a:stretch>
          </a:blipFill>
        </p:spPr>
      </p:sp>
      <p:pic>
        <p:nvPicPr>
          <p:cNvPr id="8" name="Picture 8"/>
          <p:cNvPicPr>
            <a:picLocks noChangeAspect="1"/>
          </p:cNvPicPr>
          <p:nvPr/>
        </p:nvPicPr>
        <p:blipFill>
          <a:blip r:embed="rId3"/>
          <a:srcRect/>
          <a:stretch>
            <a:fillRect/>
          </a:stretch>
        </p:blipFill>
        <p:spPr>
          <a:xfrm>
            <a:off x="5777285" y="7965745"/>
            <a:ext cx="1151504" cy="765750"/>
          </a:xfrm>
          <a:prstGeom prst="rect">
            <a:avLst/>
          </a:prstGeom>
        </p:spPr>
      </p:pic>
      <p:sp>
        <p:nvSpPr>
          <p:cNvPr id="9" name="TextBox 9"/>
          <p:cNvSpPr txBox="1"/>
          <p:nvPr/>
        </p:nvSpPr>
        <p:spPr>
          <a:xfrm>
            <a:off x="1704853" y="2641561"/>
            <a:ext cx="15814640" cy="255524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Site Link: </a:t>
            </a:r>
            <a:r>
              <a:rPr lang="en-US" sz="2900" u="sng" dirty="0">
                <a:latin typeface="Montserrat Classic"/>
                <a:hlinkClick r:id="rId4" tooltip="https://nodejs.org/en">
                  <a:extLst>
                    <a:ext uri="{A12FA001-AC4F-418D-AE19-62706E023703}">
                      <ahyp:hlinkClr xmlns:ahyp="http://schemas.microsoft.com/office/drawing/2018/hyperlinkcolor" val="tx"/>
                    </a:ext>
                  </a:extLst>
                </a:hlinkClick>
              </a:rPr>
              <a:t>https://nodejs.org/en</a:t>
            </a:r>
          </a:p>
          <a:p>
            <a:pPr marL="626111" lvl="1" indent="-313055">
              <a:lnSpc>
                <a:spcPts val="4060"/>
              </a:lnSpc>
              <a:buFont typeface="Arial"/>
              <a:buChar char="•"/>
            </a:pPr>
            <a:r>
              <a:rPr lang="en-US" sz="2900" dirty="0">
                <a:latin typeface="Montserrat Classic"/>
              </a:rPr>
              <a:t>Visit the Node.js official website by using the above link.</a:t>
            </a:r>
          </a:p>
          <a:p>
            <a:pPr marL="626111" lvl="1" indent="-313055">
              <a:lnSpc>
                <a:spcPts val="4060"/>
              </a:lnSpc>
              <a:buFont typeface="Arial"/>
              <a:buChar char="•"/>
            </a:pPr>
            <a:r>
              <a:rPr lang="en-US" sz="2900" dirty="0">
                <a:latin typeface="Montserrat Classic"/>
              </a:rPr>
              <a:t>Here Download the LTS version.</a:t>
            </a:r>
          </a:p>
          <a:p>
            <a:pPr marL="626111" lvl="1" indent="-313055">
              <a:lnSpc>
                <a:spcPts val="4060"/>
              </a:lnSpc>
              <a:buFont typeface="Arial"/>
              <a:buChar char="•"/>
            </a:pPr>
            <a:r>
              <a:rPr lang="en-US" sz="2900" dirty="0">
                <a:latin typeface="Montserrat Classic"/>
              </a:rPr>
              <a:t>Once downloaded open NodeJS without disturbing other settings, click on the Next button until it’s completely installed.</a:t>
            </a:r>
          </a:p>
        </p:txBody>
      </p:sp>
      <p:sp>
        <p:nvSpPr>
          <p:cNvPr id="10" name="TextBox 10"/>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11" name="TextBox 11"/>
          <p:cNvSpPr txBox="1"/>
          <p:nvPr/>
        </p:nvSpPr>
        <p:spPr>
          <a:xfrm>
            <a:off x="1444660" y="1890065"/>
            <a:ext cx="15814640" cy="646430"/>
          </a:xfrm>
          <a:prstGeom prst="rect">
            <a:avLst/>
          </a:prstGeom>
        </p:spPr>
        <p:txBody>
          <a:bodyPr lIns="0" tIns="0" rIns="0" bIns="0" rtlCol="0" anchor="t">
            <a:spAutoFit/>
          </a:bodyPr>
          <a:lstStyle/>
          <a:p>
            <a:pPr>
              <a:lnSpc>
                <a:spcPts val="5320"/>
              </a:lnSpc>
            </a:pPr>
            <a:r>
              <a:rPr lang="en-US" sz="3800" dirty="0">
                <a:latin typeface="Canva Sans Bold"/>
              </a:rPr>
              <a:t>Step 1: Install Node.js</a:t>
            </a:r>
          </a:p>
        </p:txBody>
      </p:sp>
      <p:sp>
        <p:nvSpPr>
          <p:cNvPr id="15" name="Rectangle 14">
            <a:extLst>
              <a:ext uri="{FF2B5EF4-FFF2-40B4-BE49-F238E27FC236}">
                <a16:creationId xmlns:a16="http://schemas.microsoft.com/office/drawing/2014/main" id="{4DC00FFD-DC9E-A057-F9F7-EDEC0570F41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6" name="Rectangle 15">
            <a:extLst>
              <a:ext uri="{FF2B5EF4-FFF2-40B4-BE49-F238E27FC236}">
                <a16:creationId xmlns:a16="http://schemas.microsoft.com/office/drawing/2014/main" id="{BA4EDA1C-C936-915C-99B8-C8D35D812522}"/>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7" name="Rectangle 16">
            <a:extLst>
              <a:ext uri="{FF2B5EF4-FFF2-40B4-BE49-F238E27FC236}">
                <a16:creationId xmlns:a16="http://schemas.microsoft.com/office/drawing/2014/main" id="{8AF009AD-2702-5F9A-F69A-553EA076343E}"/>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18</a:t>
            </a:r>
            <a:endParaRPr 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704853" y="2622511"/>
            <a:ext cx="14689900" cy="10121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Open your terminal (or command prompt on Windows).</a:t>
            </a:r>
          </a:p>
          <a:p>
            <a:pPr marL="626111" lvl="1" indent="-313055">
              <a:lnSpc>
                <a:spcPts val="4060"/>
              </a:lnSpc>
              <a:buFont typeface="Arial"/>
              <a:buChar char="•"/>
            </a:pPr>
            <a:r>
              <a:rPr lang="en-US" sz="2900" dirty="0">
                <a:latin typeface="Montserrat Classic"/>
              </a:rPr>
              <a:t>Run the following commands to verify that Node.js and </a:t>
            </a:r>
            <a:r>
              <a:rPr lang="en-US" sz="2900" dirty="0" err="1">
                <a:latin typeface="Montserrat Classic"/>
              </a:rPr>
              <a:t>npm</a:t>
            </a:r>
            <a:r>
              <a:rPr lang="en-US" sz="2900" dirty="0">
                <a:latin typeface="Montserrat Classic"/>
              </a:rPr>
              <a:t> are installed.</a:t>
            </a:r>
          </a:p>
        </p:txBody>
      </p:sp>
      <p:sp>
        <p:nvSpPr>
          <p:cNvPr id="8" name="TextBox 8"/>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9" name="TextBox 9"/>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2: Verify installation.</a:t>
            </a:r>
          </a:p>
        </p:txBody>
      </p:sp>
      <p:sp>
        <p:nvSpPr>
          <p:cNvPr id="10" name="TextBox 10"/>
          <p:cNvSpPr txBox="1"/>
          <p:nvPr/>
        </p:nvSpPr>
        <p:spPr>
          <a:xfrm>
            <a:off x="1704853" y="7085984"/>
            <a:ext cx="14031776" cy="20408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You should see version numbers for both Node.js and </a:t>
            </a:r>
            <a:r>
              <a:rPr lang="en-US" sz="2900" dirty="0" err="1">
                <a:latin typeface="Montserrat Classic"/>
              </a:rPr>
              <a:t>npm</a:t>
            </a:r>
            <a:r>
              <a:rPr lang="en-US" sz="2900" dirty="0">
                <a:latin typeface="Montserrat Classic"/>
              </a:rPr>
              <a:t> if the installation was successful.</a:t>
            </a:r>
          </a:p>
          <a:p>
            <a:pPr marL="626111" lvl="1" indent="-313055">
              <a:lnSpc>
                <a:spcPts val="4060"/>
              </a:lnSpc>
              <a:buFont typeface="Arial"/>
              <a:buChar char="•"/>
            </a:pPr>
            <a:r>
              <a:rPr lang="en-US" sz="2900" dirty="0">
                <a:latin typeface="Montserrat Classic"/>
              </a:rPr>
              <a:t>Now that you have Node.js and </a:t>
            </a:r>
            <a:r>
              <a:rPr lang="en-US" sz="2900" dirty="0" err="1">
                <a:latin typeface="Montserrat Classic"/>
              </a:rPr>
              <a:t>npm</a:t>
            </a:r>
            <a:r>
              <a:rPr lang="en-US" sz="2900" dirty="0">
                <a:latin typeface="Montserrat Classic"/>
              </a:rPr>
              <a:t> installed, you can proceed to install React.js and create a new React application.</a:t>
            </a:r>
          </a:p>
        </p:txBody>
      </p:sp>
      <p:grpSp>
        <p:nvGrpSpPr>
          <p:cNvPr id="11" name="Group 11"/>
          <p:cNvGrpSpPr/>
          <p:nvPr/>
        </p:nvGrpSpPr>
        <p:grpSpPr>
          <a:xfrm>
            <a:off x="2589036" y="3864539"/>
            <a:ext cx="13109927" cy="3049995"/>
            <a:chOff x="0" y="0"/>
            <a:chExt cx="17479903" cy="4066660"/>
          </a:xfrm>
        </p:grpSpPr>
        <p:grpSp>
          <p:nvGrpSpPr>
            <p:cNvPr id="12" name="Group 12"/>
            <p:cNvGrpSpPr/>
            <p:nvPr/>
          </p:nvGrpSpPr>
          <p:grpSpPr>
            <a:xfrm>
              <a:off x="0" y="0"/>
              <a:ext cx="17479903" cy="2680579"/>
              <a:chOff x="0" y="0"/>
              <a:chExt cx="3127079" cy="479544"/>
            </a:xfrm>
          </p:grpSpPr>
          <p:sp>
            <p:nvSpPr>
              <p:cNvPr id="13" name="Freeform 13"/>
              <p:cNvSpPr/>
              <p:nvPr/>
            </p:nvSpPr>
            <p:spPr>
              <a:xfrm>
                <a:off x="0" y="0"/>
                <a:ext cx="3127079" cy="479544"/>
              </a:xfrm>
              <a:custGeom>
                <a:avLst/>
                <a:gdLst/>
                <a:ahLst/>
                <a:cxnLst/>
                <a:rect l="l" t="t" r="r" b="b"/>
                <a:pathLst>
                  <a:path w="3127079" h="479544">
                    <a:moveTo>
                      <a:pt x="33070" y="0"/>
                    </a:moveTo>
                    <a:lnTo>
                      <a:pt x="3094009" y="0"/>
                    </a:lnTo>
                    <a:cubicBezTo>
                      <a:pt x="3112273" y="0"/>
                      <a:pt x="3127079" y="14806"/>
                      <a:pt x="3127079" y="33070"/>
                    </a:cubicBezTo>
                    <a:lnTo>
                      <a:pt x="3127079" y="446474"/>
                    </a:lnTo>
                    <a:cubicBezTo>
                      <a:pt x="3127079" y="455244"/>
                      <a:pt x="3123595" y="463656"/>
                      <a:pt x="3117393" y="469858"/>
                    </a:cubicBezTo>
                    <a:cubicBezTo>
                      <a:pt x="3111191" y="476060"/>
                      <a:pt x="3102779" y="479544"/>
                      <a:pt x="3094009" y="479544"/>
                    </a:cubicBezTo>
                    <a:lnTo>
                      <a:pt x="33070" y="479544"/>
                    </a:lnTo>
                    <a:cubicBezTo>
                      <a:pt x="14806" y="479544"/>
                      <a:pt x="0" y="464738"/>
                      <a:pt x="0" y="446474"/>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14" name="TextBox 14"/>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15" name="Group 15"/>
            <p:cNvGrpSpPr/>
            <p:nvPr/>
          </p:nvGrpSpPr>
          <p:grpSpPr>
            <a:xfrm>
              <a:off x="0" y="926322"/>
              <a:ext cx="17479903" cy="3140338"/>
              <a:chOff x="0" y="0"/>
              <a:chExt cx="3127079" cy="561793"/>
            </a:xfrm>
          </p:grpSpPr>
          <p:sp>
            <p:nvSpPr>
              <p:cNvPr id="16" name="Freeform 16"/>
              <p:cNvSpPr/>
              <p:nvPr/>
            </p:nvSpPr>
            <p:spPr>
              <a:xfrm>
                <a:off x="0" y="0"/>
                <a:ext cx="3127079" cy="561793"/>
              </a:xfrm>
              <a:custGeom>
                <a:avLst/>
                <a:gdLst/>
                <a:ahLst/>
                <a:cxnLst/>
                <a:rect l="l" t="t" r="r" b="b"/>
                <a:pathLst>
                  <a:path w="3127079" h="561793">
                    <a:moveTo>
                      <a:pt x="6496" y="0"/>
                    </a:moveTo>
                    <a:lnTo>
                      <a:pt x="3120583" y="0"/>
                    </a:lnTo>
                    <a:cubicBezTo>
                      <a:pt x="3124170" y="0"/>
                      <a:pt x="3127079" y="2908"/>
                      <a:pt x="3127079" y="6496"/>
                    </a:cubicBezTo>
                    <a:lnTo>
                      <a:pt x="3127079" y="555297"/>
                    </a:lnTo>
                    <a:cubicBezTo>
                      <a:pt x="3127079" y="557020"/>
                      <a:pt x="3126394" y="558672"/>
                      <a:pt x="3125176" y="559890"/>
                    </a:cubicBezTo>
                    <a:cubicBezTo>
                      <a:pt x="3123958" y="561108"/>
                      <a:pt x="3122306" y="561793"/>
                      <a:pt x="3120583" y="561793"/>
                    </a:cubicBezTo>
                    <a:lnTo>
                      <a:pt x="6496" y="561793"/>
                    </a:lnTo>
                    <a:cubicBezTo>
                      <a:pt x="2908" y="561793"/>
                      <a:pt x="0" y="558884"/>
                      <a:pt x="0" y="555297"/>
                    </a:cubicBezTo>
                    <a:lnTo>
                      <a:pt x="0" y="6496"/>
                    </a:lnTo>
                    <a:cubicBezTo>
                      <a:pt x="0" y="2908"/>
                      <a:pt x="2908" y="0"/>
                      <a:pt x="6496" y="0"/>
                    </a:cubicBezTo>
                    <a:close/>
                  </a:path>
                </a:pathLst>
              </a:custGeom>
              <a:solidFill>
                <a:srgbClr val="000000"/>
              </a:solidFill>
            </p:spPr>
          </p:sp>
          <p:sp>
            <p:nvSpPr>
              <p:cNvPr id="17" name="TextBox 17"/>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18" name="TextBox 18"/>
            <p:cNvSpPr txBox="1"/>
            <p:nvPr/>
          </p:nvSpPr>
          <p:spPr>
            <a:xfrm>
              <a:off x="611490" y="110975"/>
              <a:ext cx="16306044" cy="644737"/>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grpSp>
      <p:sp>
        <p:nvSpPr>
          <p:cNvPr id="19" name="TextBox 19"/>
          <p:cNvSpPr txBox="1"/>
          <p:nvPr/>
        </p:nvSpPr>
        <p:spPr>
          <a:xfrm>
            <a:off x="3047654" y="4619615"/>
            <a:ext cx="9095635" cy="1967230"/>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C:\&gt;node -v</a:t>
            </a:r>
          </a:p>
          <a:p>
            <a:pPr>
              <a:lnSpc>
                <a:spcPts val="3919"/>
              </a:lnSpc>
            </a:pPr>
            <a:r>
              <a:rPr lang="en-US" sz="2799">
                <a:solidFill>
                  <a:srgbClr val="FFFFFF"/>
                </a:solidFill>
                <a:latin typeface="Montserrat Classic"/>
              </a:rPr>
              <a:t>v18.17.1</a:t>
            </a:r>
          </a:p>
          <a:p>
            <a:pPr>
              <a:lnSpc>
                <a:spcPts val="3919"/>
              </a:lnSpc>
            </a:pPr>
            <a:r>
              <a:rPr lang="en-US" sz="2799">
                <a:solidFill>
                  <a:srgbClr val="FFFFFF"/>
                </a:solidFill>
                <a:latin typeface="Montserrat Classic"/>
              </a:rPr>
              <a:t>C:\&gt;npm -v</a:t>
            </a:r>
          </a:p>
          <a:p>
            <a:pPr>
              <a:lnSpc>
                <a:spcPts val="3919"/>
              </a:lnSpc>
            </a:pPr>
            <a:r>
              <a:rPr lang="en-US" sz="2799">
                <a:solidFill>
                  <a:srgbClr val="FFFFFF"/>
                </a:solidFill>
                <a:latin typeface="Montserrat Classic"/>
              </a:rPr>
              <a:t>9.6.7</a:t>
            </a:r>
          </a:p>
        </p:txBody>
      </p:sp>
      <p:sp>
        <p:nvSpPr>
          <p:cNvPr id="23" name="Rectangle 22">
            <a:extLst>
              <a:ext uri="{FF2B5EF4-FFF2-40B4-BE49-F238E27FC236}">
                <a16:creationId xmlns:a16="http://schemas.microsoft.com/office/drawing/2014/main" id="{96E031FC-03B9-1CB8-9DE1-932CE2DE6C2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4" name="Rectangle 23">
            <a:extLst>
              <a:ext uri="{FF2B5EF4-FFF2-40B4-BE49-F238E27FC236}">
                <a16:creationId xmlns:a16="http://schemas.microsoft.com/office/drawing/2014/main" id="{EB0CD514-1EBA-D9F4-B19C-B6CCB51DDC9A}"/>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5" name="Rectangle 24">
            <a:extLst>
              <a:ext uri="{FF2B5EF4-FFF2-40B4-BE49-F238E27FC236}">
                <a16:creationId xmlns:a16="http://schemas.microsoft.com/office/drawing/2014/main" id="{98D6AF64-BEFC-A1F8-DAE6-3A9A62529427}"/>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19</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6980261" y="6544095"/>
            <a:ext cx="4327479" cy="600872"/>
          </a:xfrm>
          <a:custGeom>
            <a:avLst/>
            <a:gdLst/>
            <a:ahLst/>
            <a:cxnLst/>
            <a:rect l="l" t="t" r="r" b="b"/>
            <a:pathLst>
              <a:path w="4327479" h="600872">
                <a:moveTo>
                  <a:pt x="0" y="0"/>
                </a:moveTo>
                <a:lnTo>
                  <a:pt x="4327478" y="0"/>
                </a:lnTo>
                <a:lnTo>
                  <a:pt x="4327478" y="600873"/>
                </a:lnTo>
                <a:lnTo>
                  <a:pt x="0" y="600873"/>
                </a:lnTo>
                <a:lnTo>
                  <a:pt x="0" y="0"/>
                </a:lnTo>
                <a:close/>
              </a:path>
            </a:pathLst>
          </a:custGeom>
          <a:blipFill>
            <a:blip r:embed="rId2"/>
            <a:stretch>
              <a:fillRect t="-71533" b="-71533"/>
            </a:stretch>
          </a:blipFill>
        </p:spPr>
      </p:sp>
      <p:sp>
        <p:nvSpPr>
          <p:cNvPr id="5" name="Freeform 5"/>
          <p:cNvSpPr/>
          <p:nvPr/>
        </p:nvSpPr>
        <p:spPr>
          <a:xfrm>
            <a:off x="7439929" y="1499587"/>
            <a:ext cx="3408143" cy="3156792"/>
          </a:xfrm>
          <a:custGeom>
            <a:avLst/>
            <a:gdLst/>
            <a:ahLst/>
            <a:cxnLst/>
            <a:rect l="l" t="t" r="r" b="b"/>
            <a:pathLst>
              <a:path w="3408143" h="3156792">
                <a:moveTo>
                  <a:pt x="0" y="0"/>
                </a:moveTo>
                <a:lnTo>
                  <a:pt x="3408142" y="0"/>
                </a:lnTo>
                <a:lnTo>
                  <a:pt x="3408142" y="3156792"/>
                </a:lnTo>
                <a:lnTo>
                  <a:pt x="0" y="31567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419979" y="4839793"/>
            <a:ext cx="13448042" cy="1809013"/>
          </a:xfrm>
          <a:prstGeom prst="rect">
            <a:avLst/>
          </a:prstGeom>
        </p:spPr>
        <p:txBody>
          <a:bodyPr lIns="0" tIns="0" rIns="0" bIns="0" rtlCol="0" anchor="t">
            <a:spAutoFit/>
          </a:bodyPr>
          <a:lstStyle/>
          <a:p>
            <a:pPr algn="ctr">
              <a:lnSpc>
                <a:spcPts val="14740"/>
              </a:lnSpc>
            </a:pPr>
            <a:r>
              <a:rPr lang="en-US" sz="10529" dirty="0">
                <a:latin typeface="Neue Machina Ultra-Bold"/>
              </a:rPr>
              <a:t>React.js</a:t>
            </a:r>
          </a:p>
        </p:txBody>
      </p:sp>
      <p:sp>
        <p:nvSpPr>
          <p:cNvPr id="10" name="TextBox 10"/>
          <p:cNvSpPr txBox="1"/>
          <p:nvPr/>
        </p:nvSpPr>
        <p:spPr>
          <a:xfrm>
            <a:off x="7640979" y="6601180"/>
            <a:ext cx="3006042" cy="439077"/>
          </a:xfrm>
          <a:prstGeom prst="rect">
            <a:avLst/>
          </a:prstGeom>
        </p:spPr>
        <p:txBody>
          <a:bodyPr lIns="0" tIns="0" rIns="0" bIns="0" rtlCol="0" anchor="t">
            <a:spAutoFit/>
          </a:bodyPr>
          <a:lstStyle/>
          <a:p>
            <a:pPr algn="ctr">
              <a:lnSpc>
                <a:spcPts val="3621"/>
              </a:lnSpc>
            </a:pPr>
            <a:r>
              <a:rPr lang="en-US" sz="2586">
                <a:solidFill>
                  <a:srgbClr val="01204C"/>
                </a:solidFill>
                <a:latin typeface="Montserrat Medium"/>
              </a:rPr>
              <a:t>Presentation</a:t>
            </a:r>
          </a:p>
        </p:txBody>
      </p:sp>
      <p:sp>
        <p:nvSpPr>
          <p:cNvPr id="13" name="Rectangle 12">
            <a:extLst>
              <a:ext uri="{FF2B5EF4-FFF2-40B4-BE49-F238E27FC236}">
                <a16:creationId xmlns:a16="http://schemas.microsoft.com/office/drawing/2014/main" id="{32B25874-5A59-A038-91C4-1593F6DB2BEA}"/>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4" name="Rectangle 13">
            <a:extLst>
              <a:ext uri="{FF2B5EF4-FFF2-40B4-BE49-F238E27FC236}">
                <a16:creationId xmlns:a16="http://schemas.microsoft.com/office/drawing/2014/main" id="{28CBD4D6-F340-74F2-2AEB-10BB66F96860}"/>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5" name="Rectangle 14">
            <a:extLst>
              <a:ext uri="{FF2B5EF4-FFF2-40B4-BE49-F238E27FC236}">
                <a16:creationId xmlns:a16="http://schemas.microsoft.com/office/drawing/2014/main" id="{73428699-E690-117F-6403-29D4CA75FB02}"/>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704853" y="2622511"/>
            <a:ext cx="14689900" cy="20408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Create React App is a tool that sets up a new React application with a good default configuration.</a:t>
            </a:r>
          </a:p>
          <a:p>
            <a:pPr marL="626111" lvl="1" indent="-313055">
              <a:lnSpc>
                <a:spcPts val="4060"/>
              </a:lnSpc>
              <a:buFont typeface="Arial"/>
              <a:buChar char="•"/>
            </a:pPr>
            <a:r>
              <a:rPr lang="en-US" sz="2900" dirty="0">
                <a:latin typeface="Montserrat Classic"/>
              </a:rPr>
              <a:t>In your terminal, run the following command to install Create React App globally (you might need to use </a:t>
            </a:r>
            <a:r>
              <a:rPr lang="en-US" sz="2900" dirty="0" err="1">
                <a:latin typeface="Montserrat Classic"/>
              </a:rPr>
              <a:t>sudo</a:t>
            </a:r>
            <a:r>
              <a:rPr lang="en-US" sz="2900" dirty="0">
                <a:latin typeface="Montserrat Classic"/>
              </a:rPr>
              <a:t> on macOS/Linux).</a:t>
            </a:r>
          </a:p>
        </p:txBody>
      </p:sp>
      <p:sp>
        <p:nvSpPr>
          <p:cNvPr id="8" name="TextBox 8"/>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9" name="TextBox 9"/>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3: Install Create React App.</a:t>
            </a:r>
          </a:p>
        </p:txBody>
      </p:sp>
      <p:sp>
        <p:nvSpPr>
          <p:cNvPr id="10" name="TextBox 10"/>
          <p:cNvSpPr txBox="1"/>
          <p:nvPr/>
        </p:nvSpPr>
        <p:spPr>
          <a:xfrm>
            <a:off x="1444660" y="6432501"/>
            <a:ext cx="14031776" cy="466474"/>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To check everything went well run the command.</a:t>
            </a:r>
          </a:p>
        </p:txBody>
      </p:sp>
      <p:grpSp>
        <p:nvGrpSpPr>
          <p:cNvPr id="11" name="Group 11"/>
          <p:cNvGrpSpPr/>
          <p:nvPr/>
        </p:nvGrpSpPr>
        <p:grpSpPr>
          <a:xfrm>
            <a:off x="2494840" y="4897463"/>
            <a:ext cx="13109927" cy="1449313"/>
            <a:chOff x="0" y="0"/>
            <a:chExt cx="17479903" cy="1932417"/>
          </a:xfrm>
        </p:grpSpPr>
        <p:grpSp>
          <p:nvGrpSpPr>
            <p:cNvPr id="12" name="Group 12"/>
            <p:cNvGrpSpPr/>
            <p:nvPr/>
          </p:nvGrpSpPr>
          <p:grpSpPr>
            <a:xfrm>
              <a:off x="0" y="0"/>
              <a:ext cx="17479903" cy="1850488"/>
              <a:chOff x="0" y="0"/>
              <a:chExt cx="3127079" cy="331044"/>
            </a:xfrm>
          </p:grpSpPr>
          <p:sp>
            <p:nvSpPr>
              <p:cNvPr id="13" name="Freeform 13"/>
              <p:cNvSpPr/>
              <p:nvPr/>
            </p:nvSpPr>
            <p:spPr>
              <a:xfrm>
                <a:off x="0" y="0"/>
                <a:ext cx="3127079" cy="331044"/>
              </a:xfrm>
              <a:custGeom>
                <a:avLst/>
                <a:gdLst/>
                <a:ahLst/>
                <a:cxnLst/>
                <a:rect l="l" t="t" r="r" b="b"/>
                <a:pathLst>
                  <a:path w="3127079" h="331044">
                    <a:moveTo>
                      <a:pt x="33070" y="0"/>
                    </a:moveTo>
                    <a:lnTo>
                      <a:pt x="3094009" y="0"/>
                    </a:lnTo>
                    <a:cubicBezTo>
                      <a:pt x="3112273" y="0"/>
                      <a:pt x="3127079" y="14806"/>
                      <a:pt x="3127079" y="33070"/>
                    </a:cubicBezTo>
                    <a:lnTo>
                      <a:pt x="3127079" y="297974"/>
                    </a:lnTo>
                    <a:cubicBezTo>
                      <a:pt x="3127079" y="316238"/>
                      <a:pt x="3112273" y="331044"/>
                      <a:pt x="3094009" y="331044"/>
                    </a:cubicBezTo>
                    <a:lnTo>
                      <a:pt x="33070" y="331044"/>
                    </a:lnTo>
                    <a:cubicBezTo>
                      <a:pt x="24299" y="331044"/>
                      <a:pt x="15888" y="327560"/>
                      <a:pt x="9686" y="321358"/>
                    </a:cubicBezTo>
                    <a:cubicBezTo>
                      <a:pt x="3484" y="315156"/>
                      <a:pt x="0" y="306745"/>
                      <a:pt x="0" y="297974"/>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14" name="TextBox 14"/>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15" name="Group 15"/>
            <p:cNvGrpSpPr/>
            <p:nvPr/>
          </p:nvGrpSpPr>
          <p:grpSpPr>
            <a:xfrm>
              <a:off x="0" y="1008252"/>
              <a:ext cx="17479903" cy="924166"/>
              <a:chOff x="0" y="0"/>
              <a:chExt cx="3127079" cy="165329"/>
            </a:xfrm>
          </p:grpSpPr>
          <p:sp>
            <p:nvSpPr>
              <p:cNvPr id="16" name="Freeform 16"/>
              <p:cNvSpPr/>
              <p:nvPr/>
            </p:nvSpPr>
            <p:spPr>
              <a:xfrm>
                <a:off x="0" y="0"/>
                <a:ext cx="3127079" cy="165329"/>
              </a:xfrm>
              <a:custGeom>
                <a:avLst/>
                <a:gdLst/>
                <a:ahLst/>
                <a:cxnLst/>
                <a:rect l="l" t="t" r="r" b="b"/>
                <a:pathLst>
                  <a:path w="3127079" h="165329">
                    <a:moveTo>
                      <a:pt x="6496" y="0"/>
                    </a:moveTo>
                    <a:lnTo>
                      <a:pt x="3120583" y="0"/>
                    </a:lnTo>
                    <a:cubicBezTo>
                      <a:pt x="3124170" y="0"/>
                      <a:pt x="3127079" y="2908"/>
                      <a:pt x="3127079" y="6496"/>
                    </a:cubicBezTo>
                    <a:lnTo>
                      <a:pt x="3127079" y="158833"/>
                    </a:lnTo>
                    <a:cubicBezTo>
                      <a:pt x="3127079" y="160556"/>
                      <a:pt x="3126394" y="162208"/>
                      <a:pt x="3125176" y="163427"/>
                    </a:cubicBezTo>
                    <a:cubicBezTo>
                      <a:pt x="3123958" y="164645"/>
                      <a:pt x="3122306" y="165329"/>
                      <a:pt x="3120583" y="165329"/>
                    </a:cubicBezTo>
                    <a:lnTo>
                      <a:pt x="6496" y="165329"/>
                    </a:lnTo>
                    <a:cubicBezTo>
                      <a:pt x="2908" y="165329"/>
                      <a:pt x="0" y="162421"/>
                      <a:pt x="0" y="158833"/>
                    </a:cubicBezTo>
                    <a:lnTo>
                      <a:pt x="0" y="6496"/>
                    </a:lnTo>
                    <a:cubicBezTo>
                      <a:pt x="0" y="2908"/>
                      <a:pt x="2908" y="0"/>
                      <a:pt x="6496" y="0"/>
                    </a:cubicBezTo>
                    <a:close/>
                  </a:path>
                </a:pathLst>
              </a:custGeom>
              <a:solidFill>
                <a:srgbClr val="000000"/>
              </a:solidFill>
            </p:spPr>
          </p:sp>
          <p:sp>
            <p:nvSpPr>
              <p:cNvPr id="17" name="TextBox 17"/>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18" name="TextBox 18"/>
            <p:cNvSpPr txBox="1"/>
            <p:nvPr/>
          </p:nvSpPr>
          <p:spPr>
            <a:xfrm>
              <a:off x="611490" y="110975"/>
              <a:ext cx="16306044" cy="644737"/>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sp>
          <p:nvSpPr>
            <p:cNvPr id="19" name="TextBox 19"/>
            <p:cNvSpPr txBox="1"/>
            <p:nvPr/>
          </p:nvSpPr>
          <p:spPr>
            <a:xfrm>
              <a:off x="924542" y="1130398"/>
              <a:ext cx="12127513" cy="622723"/>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C:\&gt;npm install -g create-react-app</a:t>
              </a:r>
            </a:p>
          </p:txBody>
        </p:sp>
      </p:grpSp>
      <p:grpSp>
        <p:nvGrpSpPr>
          <p:cNvPr id="20" name="Group 20"/>
          <p:cNvGrpSpPr/>
          <p:nvPr/>
        </p:nvGrpSpPr>
        <p:grpSpPr>
          <a:xfrm>
            <a:off x="2494840" y="7073216"/>
            <a:ext cx="13109927" cy="1940138"/>
            <a:chOff x="0" y="0"/>
            <a:chExt cx="17479903" cy="2586850"/>
          </a:xfrm>
        </p:grpSpPr>
        <p:grpSp>
          <p:nvGrpSpPr>
            <p:cNvPr id="21" name="Group 21"/>
            <p:cNvGrpSpPr/>
            <p:nvPr/>
          </p:nvGrpSpPr>
          <p:grpSpPr>
            <a:xfrm>
              <a:off x="0" y="0"/>
              <a:ext cx="17479903" cy="2305665"/>
              <a:chOff x="0" y="0"/>
              <a:chExt cx="3127079" cy="412474"/>
            </a:xfrm>
          </p:grpSpPr>
          <p:sp>
            <p:nvSpPr>
              <p:cNvPr id="22" name="Freeform 22"/>
              <p:cNvSpPr/>
              <p:nvPr/>
            </p:nvSpPr>
            <p:spPr>
              <a:xfrm>
                <a:off x="0" y="0"/>
                <a:ext cx="3127079" cy="412474"/>
              </a:xfrm>
              <a:custGeom>
                <a:avLst/>
                <a:gdLst/>
                <a:ahLst/>
                <a:cxnLst/>
                <a:rect l="l" t="t" r="r" b="b"/>
                <a:pathLst>
                  <a:path w="3127079" h="412474">
                    <a:moveTo>
                      <a:pt x="33070" y="0"/>
                    </a:moveTo>
                    <a:lnTo>
                      <a:pt x="3094009" y="0"/>
                    </a:lnTo>
                    <a:cubicBezTo>
                      <a:pt x="3112273" y="0"/>
                      <a:pt x="3127079" y="14806"/>
                      <a:pt x="3127079" y="33070"/>
                    </a:cubicBezTo>
                    <a:lnTo>
                      <a:pt x="3127079" y="379403"/>
                    </a:lnTo>
                    <a:cubicBezTo>
                      <a:pt x="3127079" y="397667"/>
                      <a:pt x="3112273" y="412474"/>
                      <a:pt x="3094009" y="412474"/>
                    </a:cubicBezTo>
                    <a:lnTo>
                      <a:pt x="33070" y="412474"/>
                    </a:lnTo>
                    <a:cubicBezTo>
                      <a:pt x="24299" y="412474"/>
                      <a:pt x="15888" y="408989"/>
                      <a:pt x="9686" y="402787"/>
                    </a:cubicBezTo>
                    <a:cubicBezTo>
                      <a:pt x="3484" y="396586"/>
                      <a:pt x="0" y="388174"/>
                      <a:pt x="0" y="379403"/>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23" name="TextBox 23"/>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24" name="Group 24"/>
            <p:cNvGrpSpPr/>
            <p:nvPr/>
          </p:nvGrpSpPr>
          <p:grpSpPr>
            <a:xfrm>
              <a:off x="0" y="926322"/>
              <a:ext cx="17479903" cy="1660528"/>
              <a:chOff x="0" y="0"/>
              <a:chExt cx="3127079" cy="297061"/>
            </a:xfrm>
          </p:grpSpPr>
          <p:sp>
            <p:nvSpPr>
              <p:cNvPr id="25" name="Freeform 25"/>
              <p:cNvSpPr/>
              <p:nvPr/>
            </p:nvSpPr>
            <p:spPr>
              <a:xfrm>
                <a:off x="0" y="0"/>
                <a:ext cx="3127079" cy="297061"/>
              </a:xfrm>
              <a:custGeom>
                <a:avLst/>
                <a:gdLst/>
                <a:ahLst/>
                <a:cxnLst/>
                <a:rect l="l" t="t" r="r" b="b"/>
                <a:pathLst>
                  <a:path w="3127079" h="297061">
                    <a:moveTo>
                      <a:pt x="6496" y="0"/>
                    </a:moveTo>
                    <a:lnTo>
                      <a:pt x="3120583" y="0"/>
                    </a:lnTo>
                    <a:cubicBezTo>
                      <a:pt x="3124170" y="0"/>
                      <a:pt x="3127079" y="2908"/>
                      <a:pt x="3127079" y="6496"/>
                    </a:cubicBezTo>
                    <a:lnTo>
                      <a:pt x="3127079" y="290565"/>
                    </a:lnTo>
                    <a:cubicBezTo>
                      <a:pt x="3127079" y="294153"/>
                      <a:pt x="3124170" y="297061"/>
                      <a:pt x="3120583" y="297061"/>
                    </a:cubicBezTo>
                    <a:lnTo>
                      <a:pt x="6496" y="297061"/>
                    </a:lnTo>
                    <a:cubicBezTo>
                      <a:pt x="2908" y="297061"/>
                      <a:pt x="0" y="294153"/>
                      <a:pt x="0" y="290565"/>
                    </a:cubicBezTo>
                    <a:lnTo>
                      <a:pt x="0" y="6496"/>
                    </a:lnTo>
                    <a:cubicBezTo>
                      <a:pt x="0" y="2908"/>
                      <a:pt x="2908" y="0"/>
                      <a:pt x="6496" y="0"/>
                    </a:cubicBezTo>
                    <a:close/>
                  </a:path>
                </a:pathLst>
              </a:custGeom>
              <a:solidFill>
                <a:srgbClr val="000000"/>
              </a:solidFill>
            </p:spPr>
          </p:sp>
          <p:sp>
            <p:nvSpPr>
              <p:cNvPr id="26" name="TextBox 26"/>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27" name="TextBox 27"/>
            <p:cNvSpPr txBox="1"/>
            <p:nvPr/>
          </p:nvSpPr>
          <p:spPr>
            <a:xfrm>
              <a:off x="611490" y="110975"/>
              <a:ext cx="16306044" cy="644737"/>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sp>
          <p:nvSpPr>
            <p:cNvPr id="28" name="TextBox 28"/>
            <p:cNvSpPr txBox="1"/>
            <p:nvPr/>
          </p:nvSpPr>
          <p:spPr>
            <a:xfrm>
              <a:off x="924542" y="1095683"/>
              <a:ext cx="12502426" cy="1283123"/>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C:\&gt;create-react-app --version</a:t>
              </a:r>
            </a:p>
            <a:p>
              <a:pPr>
                <a:lnSpc>
                  <a:spcPts val="3919"/>
                </a:lnSpc>
              </a:pPr>
              <a:r>
                <a:rPr lang="en-US" sz="2799">
                  <a:solidFill>
                    <a:srgbClr val="FFFFFF"/>
                  </a:solidFill>
                  <a:latin typeface="Montserrat Classic"/>
                </a:rPr>
                <a:t>5.0.1</a:t>
              </a:r>
            </a:p>
          </p:txBody>
        </p:sp>
      </p:grpSp>
      <p:sp>
        <p:nvSpPr>
          <p:cNvPr id="29" name="TextBox 29"/>
          <p:cNvSpPr txBox="1"/>
          <p:nvPr/>
        </p:nvSpPr>
        <p:spPr>
          <a:xfrm>
            <a:off x="1704853" y="8980805"/>
            <a:ext cx="14031776" cy="466474"/>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If everything went well it will give you the installed version of react app.</a:t>
            </a:r>
          </a:p>
        </p:txBody>
      </p:sp>
      <p:sp>
        <p:nvSpPr>
          <p:cNvPr id="33" name="Rectangle 32">
            <a:extLst>
              <a:ext uri="{FF2B5EF4-FFF2-40B4-BE49-F238E27FC236}">
                <a16:creationId xmlns:a16="http://schemas.microsoft.com/office/drawing/2014/main" id="{6E899A95-5C5C-ACCF-B2AC-AE5CB310AFDC}"/>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34" name="Rectangle 33">
            <a:extLst>
              <a:ext uri="{FF2B5EF4-FFF2-40B4-BE49-F238E27FC236}">
                <a16:creationId xmlns:a16="http://schemas.microsoft.com/office/drawing/2014/main" id="{A4664C0E-946E-8C7D-D329-AED01EACB80D}"/>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35" name="Rectangle 34">
            <a:extLst>
              <a:ext uri="{FF2B5EF4-FFF2-40B4-BE49-F238E27FC236}">
                <a16:creationId xmlns:a16="http://schemas.microsoft.com/office/drawing/2014/main" id="{A07B840D-05F0-5792-FDBB-67A50957B14E}"/>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20</a:t>
            </a:r>
            <a:endParaRPr 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704853" y="2622511"/>
            <a:ext cx="14689900" cy="10121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Create a new folder where you want to make your react app using the below command.</a:t>
            </a:r>
          </a:p>
        </p:txBody>
      </p:sp>
      <p:sp>
        <p:nvSpPr>
          <p:cNvPr id="8" name="TextBox 8"/>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9" name="TextBox 9"/>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4: Create a </a:t>
            </a:r>
            <a:r>
              <a:rPr lang="en-US" sz="3800" dirty="0" err="1">
                <a:latin typeface="Canva Sans Bold"/>
              </a:rPr>
              <a:t>Newfolder</a:t>
            </a:r>
            <a:r>
              <a:rPr lang="en-US" sz="3800" dirty="0">
                <a:latin typeface="Canva Sans Bold"/>
              </a:rPr>
              <a:t>.</a:t>
            </a:r>
          </a:p>
        </p:txBody>
      </p:sp>
      <p:sp>
        <p:nvSpPr>
          <p:cNvPr id="10" name="TextBox 10"/>
          <p:cNvSpPr txBox="1"/>
          <p:nvPr/>
        </p:nvSpPr>
        <p:spPr>
          <a:xfrm>
            <a:off x="1316329" y="5636120"/>
            <a:ext cx="14031776" cy="466474"/>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Move inside the same folder using the below command.</a:t>
            </a:r>
          </a:p>
        </p:txBody>
      </p:sp>
      <p:grpSp>
        <p:nvGrpSpPr>
          <p:cNvPr id="11" name="Group 11"/>
          <p:cNvGrpSpPr/>
          <p:nvPr/>
        </p:nvGrpSpPr>
        <p:grpSpPr>
          <a:xfrm>
            <a:off x="2366509" y="3939329"/>
            <a:ext cx="13109927" cy="1449314"/>
            <a:chOff x="0" y="0"/>
            <a:chExt cx="17479903" cy="1932418"/>
          </a:xfrm>
        </p:grpSpPr>
        <p:grpSp>
          <p:nvGrpSpPr>
            <p:cNvPr id="12" name="Group 12"/>
            <p:cNvGrpSpPr/>
            <p:nvPr/>
          </p:nvGrpSpPr>
          <p:grpSpPr>
            <a:xfrm>
              <a:off x="0" y="0"/>
              <a:ext cx="17479903" cy="1850488"/>
              <a:chOff x="0" y="0"/>
              <a:chExt cx="3127079" cy="331044"/>
            </a:xfrm>
          </p:grpSpPr>
          <p:sp>
            <p:nvSpPr>
              <p:cNvPr id="13" name="Freeform 13"/>
              <p:cNvSpPr/>
              <p:nvPr/>
            </p:nvSpPr>
            <p:spPr>
              <a:xfrm>
                <a:off x="0" y="0"/>
                <a:ext cx="3127079" cy="331044"/>
              </a:xfrm>
              <a:custGeom>
                <a:avLst/>
                <a:gdLst/>
                <a:ahLst/>
                <a:cxnLst/>
                <a:rect l="l" t="t" r="r" b="b"/>
                <a:pathLst>
                  <a:path w="3127079" h="331044">
                    <a:moveTo>
                      <a:pt x="33070" y="0"/>
                    </a:moveTo>
                    <a:lnTo>
                      <a:pt x="3094009" y="0"/>
                    </a:lnTo>
                    <a:cubicBezTo>
                      <a:pt x="3112273" y="0"/>
                      <a:pt x="3127079" y="14806"/>
                      <a:pt x="3127079" y="33070"/>
                    </a:cubicBezTo>
                    <a:lnTo>
                      <a:pt x="3127079" y="297974"/>
                    </a:lnTo>
                    <a:cubicBezTo>
                      <a:pt x="3127079" y="316238"/>
                      <a:pt x="3112273" y="331044"/>
                      <a:pt x="3094009" y="331044"/>
                    </a:cubicBezTo>
                    <a:lnTo>
                      <a:pt x="33070" y="331044"/>
                    </a:lnTo>
                    <a:cubicBezTo>
                      <a:pt x="24299" y="331044"/>
                      <a:pt x="15888" y="327560"/>
                      <a:pt x="9686" y="321358"/>
                    </a:cubicBezTo>
                    <a:cubicBezTo>
                      <a:pt x="3484" y="315156"/>
                      <a:pt x="0" y="306745"/>
                      <a:pt x="0" y="297974"/>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14" name="TextBox 14"/>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15" name="Group 15"/>
            <p:cNvGrpSpPr/>
            <p:nvPr/>
          </p:nvGrpSpPr>
          <p:grpSpPr>
            <a:xfrm>
              <a:off x="0" y="1008252"/>
              <a:ext cx="17479903" cy="924166"/>
              <a:chOff x="0" y="0"/>
              <a:chExt cx="3127079" cy="165329"/>
            </a:xfrm>
          </p:grpSpPr>
          <p:sp>
            <p:nvSpPr>
              <p:cNvPr id="16" name="Freeform 16"/>
              <p:cNvSpPr/>
              <p:nvPr/>
            </p:nvSpPr>
            <p:spPr>
              <a:xfrm>
                <a:off x="0" y="0"/>
                <a:ext cx="3127079" cy="165329"/>
              </a:xfrm>
              <a:custGeom>
                <a:avLst/>
                <a:gdLst/>
                <a:ahLst/>
                <a:cxnLst/>
                <a:rect l="l" t="t" r="r" b="b"/>
                <a:pathLst>
                  <a:path w="3127079" h="165329">
                    <a:moveTo>
                      <a:pt x="6496" y="0"/>
                    </a:moveTo>
                    <a:lnTo>
                      <a:pt x="3120583" y="0"/>
                    </a:lnTo>
                    <a:cubicBezTo>
                      <a:pt x="3124170" y="0"/>
                      <a:pt x="3127079" y="2908"/>
                      <a:pt x="3127079" y="6496"/>
                    </a:cubicBezTo>
                    <a:lnTo>
                      <a:pt x="3127079" y="158833"/>
                    </a:lnTo>
                    <a:cubicBezTo>
                      <a:pt x="3127079" y="160556"/>
                      <a:pt x="3126394" y="162208"/>
                      <a:pt x="3125176" y="163427"/>
                    </a:cubicBezTo>
                    <a:cubicBezTo>
                      <a:pt x="3123958" y="164645"/>
                      <a:pt x="3122306" y="165329"/>
                      <a:pt x="3120583" y="165329"/>
                    </a:cubicBezTo>
                    <a:lnTo>
                      <a:pt x="6496" y="165329"/>
                    </a:lnTo>
                    <a:cubicBezTo>
                      <a:pt x="2908" y="165329"/>
                      <a:pt x="0" y="162421"/>
                      <a:pt x="0" y="158833"/>
                    </a:cubicBezTo>
                    <a:lnTo>
                      <a:pt x="0" y="6496"/>
                    </a:lnTo>
                    <a:cubicBezTo>
                      <a:pt x="0" y="2908"/>
                      <a:pt x="2908" y="0"/>
                      <a:pt x="6496" y="0"/>
                    </a:cubicBezTo>
                    <a:close/>
                  </a:path>
                </a:pathLst>
              </a:custGeom>
              <a:solidFill>
                <a:srgbClr val="000000"/>
              </a:solidFill>
            </p:spPr>
          </p:sp>
          <p:sp>
            <p:nvSpPr>
              <p:cNvPr id="17" name="TextBox 17"/>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18" name="TextBox 18"/>
            <p:cNvSpPr txBox="1"/>
            <p:nvPr/>
          </p:nvSpPr>
          <p:spPr>
            <a:xfrm>
              <a:off x="611490" y="110975"/>
              <a:ext cx="16306044" cy="644737"/>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sp>
          <p:nvSpPr>
            <p:cNvPr id="19" name="TextBox 19"/>
            <p:cNvSpPr txBox="1"/>
            <p:nvPr/>
          </p:nvSpPr>
          <p:spPr>
            <a:xfrm>
              <a:off x="611490" y="1053740"/>
              <a:ext cx="4110360" cy="622723"/>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C:\&gt;mkdir React</a:t>
              </a:r>
            </a:p>
          </p:txBody>
        </p:sp>
        <p:sp>
          <p:nvSpPr>
            <p:cNvPr id="20" name="TextBox 20"/>
            <p:cNvSpPr txBox="1"/>
            <p:nvPr/>
          </p:nvSpPr>
          <p:spPr>
            <a:xfrm>
              <a:off x="8472310" y="1132480"/>
              <a:ext cx="8568843" cy="484293"/>
            </a:xfrm>
            <a:prstGeom prst="rect">
              <a:avLst/>
            </a:prstGeom>
          </p:spPr>
          <p:txBody>
            <a:bodyPr lIns="0" tIns="0" rIns="0" bIns="0" rtlCol="0" anchor="t">
              <a:spAutoFit/>
            </a:bodyPr>
            <a:lstStyle/>
            <a:p>
              <a:pPr>
                <a:lnSpc>
                  <a:spcPts val="3079"/>
                </a:lnSpc>
              </a:pPr>
              <a:r>
                <a:rPr lang="en-US" sz="2199" dirty="0">
                  <a:solidFill>
                    <a:srgbClr val="FFFFFF"/>
                  </a:solidFill>
                  <a:latin typeface="Montserrat Classic"/>
                </a:rPr>
                <a:t>Enter Your Folder name in the place of React.</a:t>
              </a:r>
            </a:p>
          </p:txBody>
        </p:sp>
        <p:sp>
          <p:nvSpPr>
            <p:cNvPr id="21" name="AutoShape 21"/>
            <p:cNvSpPr/>
            <p:nvPr/>
          </p:nvSpPr>
          <p:spPr>
            <a:xfrm>
              <a:off x="4721849" y="1393676"/>
              <a:ext cx="3540492" cy="60832"/>
            </a:xfrm>
            <a:prstGeom prst="line">
              <a:avLst/>
            </a:prstGeom>
            <a:ln w="50800" cap="flat">
              <a:solidFill>
                <a:srgbClr val="FF0000"/>
              </a:solidFill>
              <a:prstDash val="solid"/>
              <a:headEnd type="triangle" w="lg" len="med"/>
              <a:tailEnd type="oval" w="lg" len="lg"/>
            </a:ln>
          </p:spPr>
        </p:sp>
      </p:grpSp>
      <p:grpSp>
        <p:nvGrpSpPr>
          <p:cNvPr id="22" name="Group 22"/>
          <p:cNvGrpSpPr/>
          <p:nvPr/>
        </p:nvGrpSpPr>
        <p:grpSpPr>
          <a:xfrm>
            <a:off x="2366509" y="6510942"/>
            <a:ext cx="13109927" cy="1940138"/>
            <a:chOff x="0" y="0"/>
            <a:chExt cx="17479903" cy="2586850"/>
          </a:xfrm>
        </p:grpSpPr>
        <p:grpSp>
          <p:nvGrpSpPr>
            <p:cNvPr id="23" name="Group 23"/>
            <p:cNvGrpSpPr/>
            <p:nvPr/>
          </p:nvGrpSpPr>
          <p:grpSpPr>
            <a:xfrm>
              <a:off x="0" y="0"/>
              <a:ext cx="17479903" cy="2305665"/>
              <a:chOff x="0" y="0"/>
              <a:chExt cx="3127079" cy="412474"/>
            </a:xfrm>
          </p:grpSpPr>
          <p:sp>
            <p:nvSpPr>
              <p:cNvPr id="24" name="Freeform 24"/>
              <p:cNvSpPr/>
              <p:nvPr/>
            </p:nvSpPr>
            <p:spPr>
              <a:xfrm>
                <a:off x="0" y="0"/>
                <a:ext cx="3127079" cy="412474"/>
              </a:xfrm>
              <a:custGeom>
                <a:avLst/>
                <a:gdLst/>
                <a:ahLst/>
                <a:cxnLst/>
                <a:rect l="l" t="t" r="r" b="b"/>
                <a:pathLst>
                  <a:path w="3127079" h="412474">
                    <a:moveTo>
                      <a:pt x="33070" y="0"/>
                    </a:moveTo>
                    <a:lnTo>
                      <a:pt x="3094009" y="0"/>
                    </a:lnTo>
                    <a:cubicBezTo>
                      <a:pt x="3112273" y="0"/>
                      <a:pt x="3127079" y="14806"/>
                      <a:pt x="3127079" y="33070"/>
                    </a:cubicBezTo>
                    <a:lnTo>
                      <a:pt x="3127079" y="379403"/>
                    </a:lnTo>
                    <a:cubicBezTo>
                      <a:pt x="3127079" y="397667"/>
                      <a:pt x="3112273" y="412474"/>
                      <a:pt x="3094009" y="412474"/>
                    </a:cubicBezTo>
                    <a:lnTo>
                      <a:pt x="33070" y="412474"/>
                    </a:lnTo>
                    <a:cubicBezTo>
                      <a:pt x="24299" y="412474"/>
                      <a:pt x="15888" y="408989"/>
                      <a:pt x="9686" y="402787"/>
                    </a:cubicBezTo>
                    <a:cubicBezTo>
                      <a:pt x="3484" y="396586"/>
                      <a:pt x="0" y="388174"/>
                      <a:pt x="0" y="379403"/>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25" name="TextBox 25"/>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26" name="Group 26"/>
            <p:cNvGrpSpPr/>
            <p:nvPr/>
          </p:nvGrpSpPr>
          <p:grpSpPr>
            <a:xfrm>
              <a:off x="0" y="926322"/>
              <a:ext cx="17479903" cy="1660528"/>
              <a:chOff x="0" y="0"/>
              <a:chExt cx="3127079" cy="297061"/>
            </a:xfrm>
          </p:grpSpPr>
          <p:sp>
            <p:nvSpPr>
              <p:cNvPr id="27" name="Freeform 27"/>
              <p:cNvSpPr/>
              <p:nvPr/>
            </p:nvSpPr>
            <p:spPr>
              <a:xfrm>
                <a:off x="0" y="0"/>
                <a:ext cx="3127079" cy="297061"/>
              </a:xfrm>
              <a:custGeom>
                <a:avLst/>
                <a:gdLst/>
                <a:ahLst/>
                <a:cxnLst/>
                <a:rect l="l" t="t" r="r" b="b"/>
                <a:pathLst>
                  <a:path w="3127079" h="297061">
                    <a:moveTo>
                      <a:pt x="6496" y="0"/>
                    </a:moveTo>
                    <a:lnTo>
                      <a:pt x="3120583" y="0"/>
                    </a:lnTo>
                    <a:cubicBezTo>
                      <a:pt x="3124170" y="0"/>
                      <a:pt x="3127079" y="2908"/>
                      <a:pt x="3127079" y="6496"/>
                    </a:cubicBezTo>
                    <a:lnTo>
                      <a:pt x="3127079" y="290565"/>
                    </a:lnTo>
                    <a:cubicBezTo>
                      <a:pt x="3127079" y="294153"/>
                      <a:pt x="3124170" y="297061"/>
                      <a:pt x="3120583" y="297061"/>
                    </a:cubicBezTo>
                    <a:lnTo>
                      <a:pt x="6496" y="297061"/>
                    </a:lnTo>
                    <a:cubicBezTo>
                      <a:pt x="2908" y="297061"/>
                      <a:pt x="0" y="294153"/>
                      <a:pt x="0" y="290565"/>
                    </a:cubicBezTo>
                    <a:lnTo>
                      <a:pt x="0" y="6496"/>
                    </a:lnTo>
                    <a:cubicBezTo>
                      <a:pt x="0" y="2908"/>
                      <a:pt x="2908" y="0"/>
                      <a:pt x="6496" y="0"/>
                    </a:cubicBezTo>
                    <a:close/>
                  </a:path>
                </a:pathLst>
              </a:custGeom>
              <a:solidFill>
                <a:srgbClr val="000000"/>
              </a:solidFill>
            </p:spPr>
          </p:sp>
          <p:sp>
            <p:nvSpPr>
              <p:cNvPr id="28" name="TextBox 28"/>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29" name="TextBox 29"/>
            <p:cNvSpPr txBox="1"/>
            <p:nvPr/>
          </p:nvSpPr>
          <p:spPr>
            <a:xfrm>
              <a:off x="611490" y="110975"/>
              <a:ext cx="16306044" cy="644737"/>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sp>
          <p:nvSpPr>
            <p:cNvPr id="30" name="TextBox 30"/>
            <p:cNvSpPr txBox="1"/>
            <p:nvPr/>
          </p:nvSpPr>
          <p:spPr>
            <a:xfrm>
              <a:off x="924542" y="1095683"/>
              <a:ext cx="3797308" cy="1283123"/>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C:\&gt;cd React</a:t>
              </a:r>
            </a:p>
            <a:p>
              <a:pPr>
                <a:lnSpc>
                  <a:spcPts val="3919"/>
                </a:lnSpc>
              </a:pPr>
              <a:r>
                <a:rPr lang="en-US" sz="2799">
                  <a:solidFill>
                    <a:srgbClr val="FFFFFF"/>
                  </a:solidFill>
                  <a:latin typeface="Montserrat Classic"/>
                </a:rPr>
                <a:t>C:\React&gt;</a:t>
              </a:r>
            </a:p>
          </p:txBody>
        </p:sp>
      </p:grpSp>
      <p:sp>
        <p:nvSpPr>
          <p:cNvPr id="31" name="TextBox 31"/>
          <p:cNvSpPr txBox="1"/>
          <p:nvPr/>
        </p:nvSpPr>
        <p:spPr>
          <a:xfrm>
            <a:off x="8921472" y="7657616"/>
            <a:ext cx="6426633" cy="372745"/>
          </a:xfrm>
          <a:prstGeom prst="rect">
            <a:avLst/>
          </a:prstGeom>
        </p:spPr>
        <p:txBody>
          <a:bodyPr lIns="0" tIns="0" rIns="0" bIns="0" rtlCol="0" anchor="t">
            <a:spAutoFit/>
          </a:bodyPr>
          <a:lstStyle/>
          <a:p>
            <a:pPr>
              <a:lnSpc>
                <a:spcPts val="3079"/>
              </a:lnSpc>
            </a:pPr>
            <a:r>
              <a:rPr lang="en-US" sz="2199">
                <a:solidFill>
                  <a:srgbClr val="FFFFFF"/>
                </a:solidFill>
                <a:latin typeface="Montserrat Classic"/>
              </a:rPr>
              <a:t>Now you're inside your folder. </a:t>
            </a:r>
          </a:p>
        </p:txBody>
      </p:sp>
      <p:sp>
        <p:nvSpPr>
          <p:cNvPr id="32" name="AutoShape 32"/>
          <p:cNvSpPr/>
          <p:nvPr/>
        </p:nvSpPr>
        <p:spPr>
          <a:xfrm>
            <a:off x="5960837" y="7882089"/>
            <a:ext cx="2812846" cy="0"/>
          </a:xfrm>
          <a:prstGeom prst="line">
            <a:avLst/>
          </a:prstGeom>
          <a:ln w="38100" cap="flat">
            <a:solidFill>
              <a:srgbClr val="FF0000"/>
            </a:solidFill>
            <a:prstDash val="solid"/>
            <a:headEnd type="triangle" w="lg" len="med"/>
            <a:tailEnd type="oval" w="lg" len="lg"/>
          </a:ln>
        </p:spPr>
      </p:sp>
      <p:sp>
        <p:nvSpPr>
          <p:cNvPr id="36" name="Rectangle 35">
            <a:extLst>
              <a:ext uri="{FF2B5EF4-FFF2-40B4-BE49-F238E27FC236}">
                <a16:creationId xmlns:a16="http://schemas.microsoft.com/office/drawing/2014/main" id="{33822B5C-3774-9F0C-DCF5-1D134A6E362A}"/>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37" name="Rectangle 36">
            <a:extLst>
              <a:ext uri="{FF2B5EF4-FFF2-40B4-BE49-F238E27FC236}">
                <a16:creationId xmlns:a16="http://schemas.microsoft.com/office/drawing/2014/main" id="{39DDD950-7B8B-F690-C4E9-0839E4CD8729}"/>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38" name="Rectangle 37">
            <a:extLst>
              <a:ext uri="{FF2B5EF4-FFF2-40B4-BE49-F238E27FC236}">
                <a16:creationId xmlns:a16="http://schemas.microsoft.com/office/drawing/2014/main" id="{DC4049FE-AB57-C9F9-3217-BE1F972264D4}"/>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21</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704853" y="2622511"/>
            <a:ext cx="14689900" cy="10121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Once you're in your folder, you can create a new React application by running this command.</a:t>
            </a:r>
          </a:p>
        </p:txBody>
      </p:sp>
      <p:sp>
        <p:nvSpPr>
          <p:cNvPr id="8" name="TextBox 8"/>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9" name="TextBox 9"/>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5: Create a New React App.</a:t>
            </a:r>
          </a:p>
        </p:txBody>
      </p:sp>
      <p:sp>
        <p:nvSpPr>
          <p:cNvPr id="10" name="TextBox 10"/>
          <p:cNvSpPr txBox="1"/>
          <p:nvPr/>
        </p:nvSpPr>
        <p:spPr>
          <a:xfrm>
            <a:off x="1704853" y="7038210"/>
            <a:ext cx="14031776" cy="255524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Replace "</a:t>
            </a:r>
            <a:r>
              <a:rPr lang="en-US" sz="2900" dirty="0" err="1">
                <a:latin typeface="Montserrat Classic"/>
              </a:rPr>
              <a:t>reactdemo</a:t>
            </a:r>
            <a:r>
              <a:rPr lang="en-US" sz="2900" dirty="0">
                <a:latin typeface="Montserrat Classic"/>
              </a:rPr>
              <a:t>" with the desired name for your application. </a:t>
            </a:r>
          </a:p>
          <a:p>
            <a:pPr marL="626111" lvl="1" indent="-313055">
              <a:lnSpc>
                <a:spcPts val="4060"/>
              </a:lnSpc>
              <a:buFont typeface="Arial"/>
              <a:buChar char="•"/>
            </a:pPr>
            <a:r>
              <a:rPr lang="en-US" sz="2900" dirty="0">
                <a:latin typeface="Montserrat Classic"/>
              </a:rPr>
              <a:t>This command will create a new directory with the same name containing the project files.</a:t>
            </a:r>
          </a:p>
          <a:p>
            <a:pPr marL="626111" lvl="1" indent="-313055">
              <a:lnSpc>
                <a:spcPts val="4060"/>
              </a:lnSpc>
              <a:buFont typeface="Arial"/>
              <a:buChar char="•"/>
            </a:pPr>
            <a:r>
              <a:rPr lang="en-US" sz="2900" dirty="0">
                <a:latin typeface="Montserrat Classic Bold"/>
              </a:rPr>
              <a:t>NOTE:</a:t>
            </a:r>
            <a:r>
              <a:rPr lang="en-US" sz="2900" dirty="0">
                <a:latin typeface="Montserrat Classic"/>
              </a:rPr>
              <a:t> Due to </a:t>
            </a:r>
            <a:r>
              <a:rPr lang="en-US" sz="2900" dirty="0" err="1">
                <a:latin typeface="Montserrat Classic"/>
              </a:rPr>
              <a:t>npm</a:t>
            </a:r>
            <a:r>
              <a:rPr lang="en-US" sz="2900" dirty="0">
                <a:latin typeface="Montserrat Classic"/>
              </a:rPr>
              <a:t> naming restrictions, names can no longer contain capital letters, thus type your app’s name in lowercase.</a:t>
            </a:r>
          </a:p>
        </p:txBody>
      </p:sp>
      <p:grpSp>
        <p:nvGrpSpPr>
          <p:cNvPr id="11" name="Group 11"/>
          <p:cNvGrpSpPr/>
          <p:nvPr/>
        </p:nvGrpSpPr>
        <p:grpSpPr>
          <a:xfrm>
            <a:off x="2366509" y="3777576"/>
            <a:ext cx="13109927" cy="1387866"/>
            <a:chOff x="0" y="0"/>
            <a:chExt cx="3127079" cy="331044"/>
          </a:xfrm>
        </p:grpSpPr>
        <p:sp>
          <p:nvSpPr>
            <p:cNvPr id="12" name="Freeform 12"/>
            <p:cNvSpPr/>
            <p:nvPr/>
          </p:nvSpPr>
          <p:spPr>
            <a:xfrm>
              <a:off x="0" y="0"/>
              <a:ext cx="3127079" cy="331044"/>
            </a:xfrm>
            <a:custGeom>
              <a:avLst/>
              <a:gdLst/>
              <a:ahLst/>
              <a:cxnLst/>
              <a:rect l="l" t="t" r="r" b="b"/>
              <a:pathLst>
                <a:path w="3127079" h="331044">
                  <a:moveTo>
                    <a:pt x="33070" y="0"/>
                  </a:moveTo>
                  <a:lnTo>
                    <a:pt x="3094009" y="0"/>
                  </a:lnTo>
                  <a:cubicBezTo>
                    <a:pt x="3112273" y="0"/>
                    <a:pt x="3127079" y="14806"/>
                    <a:pt x="3127079" y="33070"/>
                  </a:cubicBezTo>
                  <a:lnTo>
                    <a:pt x="3127079" y="297974"/>
                  </a:lnTo>
                  <a:cubicBezTo>
                    <a:pt x="3127079" y="316238"/>
                    <a:pt x="3112273" y="331044"/>
                    <a:pt x="3094009" y="331044"/>
                  </a:cubicBezTo>
                  <a:lnTo>
                    <a:pt x="33070" y="331044"/>
                  </a:lnTo>
                  <a:cubicBezTo>
                    <a:pt x="24299" y="331044"/>
                    <a:pt x="15888" y="327560"/>
                    <a:pt x="9686" y="321358"/>
                  </a:cubicBezTo>
                  <a:cubicBezTo>
                    <a:pt x="3484" y="315156"/>
                    <a:pt x="0" y="306745"/>
                    <a:pt x="0" y="297974"/>
                  </a:cubicBezTo>
                  <a:lnTo>
                    <a:pt x="0" y="33070"/>
                  </a:lnTo>
                  <a:cubicBezTo>
                    <a:pt x="0" y="24299"/>
                    <a:pt x="3484" y="15888"/>
                    <a:pt x="9686" y="9686"/>
                  </a:cubicBezTo>
                  <a:cubicBezTo>
                    <a:pt x="15888" y="3484"/>
                    <a:pt x="24299" y="0"/>
                    <a:pt x="33070" y="0"/>
                  </a:cubicBezTo>
                  <a:close/>
                </a:path>
              </a:pathLst>
            </a:custGeom>
            <a:solidFill>
              <a:srgbClr val="2D2F30"/>
            </a:solidFill>
          </p:spPr>
        </p:sp>
        <p:sp>
          <p:nvSpPr>
            <p:cNvPr id="13" name="TextBox 13"/>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grpSp>
        <p:nvGrpSpPr>
          <p:cNvPr id="14" name="Group 14"/>
          <p:cNvGrpSpPr/>
          <p:nvPr/>
        </p:nvGrpSpPr>
        <p:grpSpPr>
          <a:xfrm>
            <a:off x="2366509" y="4533765"/>
            <a:ext cx="13109927" cy="2294896"/>
            <a:chOff x="0" y="0"/>
            <a:chExt cx="3127079" cy="547396"/>
          </a:xfrm>
        </p:grpSpPr>
        <p:sp>
          <p:nvSpPr>
            <p:cNvPr id="15" name="Freeform 15"/>
            <p:cNvSpPr/>
            <p:nvPr/>
          </p:nvSpPr>
          <p:spPr>
            <a:xfrm>
              <a:off x="0" y="0"/>
              <a:ext cx="3127079" cy="547396"/>
            </a:xfrm>
            <a:custGeom>
              <a:avLst/>
              <a:gdLst/>
              <a:ahLst/>
              <a:cxnLst/>
              <a:rect l="l" t="t" r="r" b="b"/>
              <a:pathLst>
                <a:path w="3127079" h="547396">
                  <a:moveTo>
                    <a:pt x="6496" y="0"/>
                  </a:moveTo>
                  <a:lnTo>
                    <a:pt x="3120583" y="0"/>
                  </a:lnTo>
                  <a:cubicBezTo>
                    <a:pt x="3124170" y="0"/>
                    <a:pt x="3127079" y="2908"/>
                    <a:pt x="3127079" y="6496"/>
                  </a:cubicBezTo>
                  <a:lnTo>
                    <a:pt x="3127079" y="540900"/>
                  </a:lnTo>
                  <a:cubicBezTo>
                    <a:pt x="3127079" y="542623"/>
                    <a:pt x="3126394" y="544275"/>
                    <a:pt x="3125176" y="545493"/>
                  </a:cubicBezTo>
                  <a:cubicBezTo>
                    <a:pt x="3123958" y="546711"/>
                    <a:pt x="3122306" y="547396"/>
                    <a:pt x="3120583" y="547396"/>
                  </a:cubicBezTo>
                  <a:lnTo>
                    <a:pt x="6496" y="547396"/>
                  </a:lnTo>
                  <a:cubicBezTo>
                    <a:pt x="2908" y="547396"/>
                    <a:pt x="0" y="544488"/>
                    <a:pt x="0" y="540900"/>
                  </a:cubicBezTo>
                  <a:lnTo>
                    <a:pt x="0" y="6496"/>
                  </a:lnTo>
                  <a:cubicBezTo>
                    <a:pt x="0" y="2908"/>
                    <a:pt x="2908" y="0"/>
                    <a:pt x="6496" y="0"/>
                  </a:cubicBezTo>
                  <a:close/>
                </a:path>
              </a:pathLst>
            </a:custGeom>
            <a:solidFill>
              <a:srgbClr val="000000"/>
            </a:solidFill>
          </p:spPr>
        </p:sp>
        <p:sp>
          <p:nvSpPr>
            <p:cNvPr id="16" name="TextBox 16"/>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17" name="TextBox 17"/>
          <p:cNvSpPr txBox="1"/>
          <p:nvPr/>
        </p:nvSpPr>
        <p:spPr>
          <a:xfrm>
            <a:off x="2825126" y="3846519"/>
            <a:ext cx="12229533" cy="497840"/>
          </a:xfrm>
          <a:prstGeom prst="rect">
            <a:avLst/>
          </a:prstGeom>
        </p:spPr>
        <p:txBody>
          <a:bodyPr lIns="0" tIns="0" rIns="0" bIns="0" rtlCol="0" anchor="t">
            <a:spAutoFit/>
          </a:bodyPr>
          <a:lstStyle/>
          <a:p>
            <a:pPr>
              <a:lnSpc>
                <a:spcPts val="4060"/>
              </a:lnSpc>
            </a:pPr>
            <a:r>
              <a:rPr lang="en-US" sz="2900">
                <a:solidFill>
                  <a:srgbClr val="FFFFFF"/>
                </a:solidFill>
                <a:latin typeface="Montserrat Classic"/>
              </a:rPr>
              <a:t>Command Prompt</a:t>
            </a:r>
          </a:p>
        </p:txBody>
      </p:sp>
      <p:sp>
        <p:nvSpPr>
          <p:cNvPr id="18" name="TextBox 18"/>
          <p:cNvSpPr txBox="1"/>
          <p:nvPr/>
        </p:nvSpPr>
        <p:spPr>
          <a:xfrm>
            <a:off x="2825126" y="4669022"/>
            <a:ext cx="11623839" cy="1967230"/>
          </a:xfrm>
          <a:prstGeom prst="rect">
            <a:avLst/>
          </a:prstGeom>
        </p:spPr>
        <p:txBody>
          <a:bodyPr lIns="0" tIns="0" rIns="0" bIns="0" rtlCol="0" anchor="t">
            <a:spAutoFit/>
          </a:bodyPr>
          <a:lstStyle/>
          <a:p>
            <a:pPr>
              <a:lnSpc>
                <a:spcPts val="3919"/>
              </a:lnSpc>
            </a:pPr>
            <a:r>
              <a:rPr lang="en-US" sz="2799">
                <a:solidFill>
                  <a:srgbClr val="FFFFFF"/>
                </a:solidFill>
                <a:latin typeface="Montserrat Classic"/>
              </a:rPr>
              <a:t>C:\React&gt;create-react-app reactdemo</a:t>
            </a:r>
          </a:p>
          <a:p>
            <a:pPr>
              <a:lnSpc>
                <a:spcPts val="3919"/>
              </a:lnSpc>
            </a:pPr>
            <a:r>
              <a:rPr lang="en-US" sz="2799">
                <a:solidFill>
                  <a:srgbClr val="FFFFFF"/>
                </a:solidFill>
                <a:latin typeface="Montserrat Classic"/>
              </a:rPr>
              <a:t>Creating a new React app in </a:t>
            </a:r>
            <a:r>
              <a:rPr lang="en-US" sz="2799">
                <a:solidFill>
                  <a:srgbClr val="FF0000"/>
                </a:solidFill>
                <a:latin typeface="Montserrat Classic"/>
              </a:rPr>
              <a:t>C:\React\reactdemo.</a:t>
            </a:r>
          </a:p>
          <a:p>
            <a:pPr>
              <a:lnSpc>
                <a:spcPts val="3919"/>
              </a:lnSpc>
            </a:pPr>
            <a:r>
              <a:rPr lang="en-US" sz="2799">
                <a:solidFill>
                  <a:srgbClr val="FFFFFF"/>
                </a:solidFill>
                <a:latin typeface="Montserrat Classic"/>
              </a:rPr>
              <a:t>Installing packages. This might take a couple of minutes.</a:t>
            </a:r>
          </a:p>
          <a:p>
            <a:pPr>
              <a:lnSpc>
                <a:spcPts val="3919"/>
              </a:lnSpc>
            </a:pPr>
            <a:r>
              <a:rPr lang="en-US" sz="2799">
                <a:solidFill>
                  <a:srgbClr val="FFFFFF"/>
                </a:solidFill>
                <a:latin typeface="Montserrat Classic"/>
              </a:rPr>
              <a:t>Installing react, react-dom, and react-scripts with cra-template...</a:t>
            </a:r>
          </a:p>
        </p:txBody>
      </p:sp>
      <p:sp>
        <p:nvSpPr>
          <p:cNvPr id="19" name="AutoShape 19"/>
          <p:cNvSpPr/>
          <p:nvPr/>
        </p:nvSpPr>
        <p:spPr>
          <a:xfrm flipV="1">
            <a:off x="9772163" y="4962529"/>
            <a:ext cx="2490957" cy="19046"/>
          </a:xfrm>
          <a:prstGeom prst="line">
            <a:avLst/>
          </a:prstGeom>
          <a:ln w="38100" cap="flat">
            <a:solidFill>
              <a:srgbClr val="FF0000"/>
            </a:solidFill>
            <a:prstDash val="solid"/>
            <a:headEnd type="triangle" w="lg" len="med"/>
            <a:tailEnd type="oval" w="lg" len="lg"/>
          </a:ln>
        </p:spPr>
      </p:sp>
      <p:sp>
        <p:nvSpPr>
          <p:cNvPr id="20" name="TextBox 20"/>
          <p:cNvSpPr txBox="1"/>
          <p:nvPr/>
        </p:nvSpPr>
        <p:spPr>
          <a:xfrm>
            <a:off x="12263120" y="4757107"/>
            <a:ext cx="3213316" cy="372745"/>
          </a:xfrm>
          <a:prstGeom prst="rect">
            <a:avLst/>
          </a:prstGeom>
        </p:spPr>
        <p:txBody>
          <a:bodyPr lIns="0" tIns="0" rIns="0" bIns="0" rtlCol="0" anchor="t">
            <a:spAutoFit/>
          </a:bodyPr>
          <a:lstStyle/>
          <a:p>
            <a:pPr>
              <a:lnSpc>
                <a:spcPts val="3079"/>
              </a:lnSpc>
            </a:pPr>
            <a:r>
              <a:rPr lang="en-US" sz="2199">
                <a:solidFill>
                  <a:srgbClr val="FFFFFF"/>
                </a:solidFill>
                <a:latin typeface="Montserrat Classic"/>
              </a:rPr>
              <a:t>Your app name</a:t>
            </a:r>
          </a:p>
        </p:txBody>
      </p:sp>
      <p:sp>
        <p:nvSpPr>
          <p:cNvPr id="24" name="Rectangle 23">
            <a:extLst>
              <a:ext uri="{FF2B5EF4-FFF2-40B4-BE49-F238E27FC236}">
                <a16:creationId xmlns:a16="http://schemas.microsoft.com/office/drawing/2014/main" id="{712B3A4F-EDE8-01D2-0F75-0A73C400B3BC}"/>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5" name="Rectangle 24">
            <a:extLst>
              <a:ext uri="{FF2B5EF4-FFF2-40B4-BE49-F238E27FC236}">
                <a16:creationId xmlns:a16="http://schemas.microsoft.com/office/drawing/2014/main" id="{A489AC05-2D21-44C4-1411-7955CC782CB4}"/>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6" name="Rectangle 25">
            <a:extLst>
              <a:ext uri="{FF2B5EF4-FFF2-40B4-BE49-F238E27FC236}">
                <a16:creationId xmlns:a16="http://schemas.microsoft.com/office/drawing/2014/main" id="{4C8102EA-9CFD-C121-E6EB-267BB2B42DD4}"/>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22</a:t>
            </a:r>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2119614" y="4984756"/>
            <a:ext cx="13860379" cy="4114800"/>
          </a:xfrm>
          <a:custGeom>
            <a:avLst/>
            <a:gdLst/>
            <a:ahLst/>
            <a:cxnLst/>
            <a:rect l="l" t="t" r="r" b="b"/>
            <a:pathLst>
              <a:path w="13860379" h="4114800">
                <a:moveTo>
                  <a:pt x="0" y="0"/>
                </a:moveTo>
                <a:lnTo>
                  <a:pt x="13860379" y="0"/>
                </a:lnTo>
                <a:lnTo>
                  <a:pt x="13860379" y="4114800"/>
                </a:lnTo>
                <a:lnTo>
                  <a:pt x="0" y="4114800"/>
                </a:lnTo>
                <a:lnTo>
                  <a:pt x="0" y="0"/>
                </a:lnTo>
                <a:close/>
              </a:path>
            </a:pathLst>
          </a:custGeom>
          <a:blipFill>
            <a:blip r:embed="rId2"/>
            <a:stretch>
              <a:fillRect/>
            </a:stretch>
          </a:blipFill>
        </p:spPr>
      </p:sp>
      <p:sp>
        <p:nvSpPr>
          <p:cNvPr id="8" name="TextBox 8"/>
          <p:cNvSpPr txBox="1"/>
          <p:nvPr/>
        </p:nvSpPr>
        <p:spPr>
          <a:xfrm>
            <a:off x="1704853" y="2622511"/>
            <a:ext cx="14689900" cy="20408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Open the folder where you have installed the react app ('React' -my folder).</a:t>
            </a:r>
          </a:p>
          <a:p>
            <a:pPr marL="626111" lvl="1" indent="-313055">
              <a:lnSpc>
                <a:spcPts val="4060"/>
              </a:lnSpc>
              <a:buFont typeface="Arial"/>
              <a:buChar char="•"/>
            </a:pPr>
            <a:r>
              <a:rPr lang="en-US" sz="2900" dirty="0">
                <a:latin typeface="Montserrat Classic"/>
              </a:rPr>
              <a:t>Inside the folder you will see your app’s name ( '</a:t>
            </a:r>
            <a:r>
              <a:rPr lang="en-US" sz="2900" dirty="0" err="1">
                <a:latin typeface="Montserrat Classic"/>
              </a:rPr>
              <a:t>reactdemo</a:t>
            </a:r>
            <a:r>
              <a:rPr lang="en-US" sz="2900" dirty="0">
                <a:latin typeface="Montserrat Classic"/>
              </a:rPr>
              <a:t>' -my app name).</a:t>
            </a:r>
          </a:p>
          <a:p>
            <a:pPr marL="626111" lvl="1" indent="-313055">
              <a:lnSpc>
                <a:spcPts val="4060"/>
              </a:lnSpc>
              <a:buFont typeface="Arial"/>
              <a:buChar char="•"/>
            </a:pPr>
            <a:r>
              <a:rPr lang="en-US" sz="2900" dirty="0">
                <a:latin typeface="Montserrat Classic"/>
              </a:rPr>
              <a:t>Use the terminal and move inside your app name folder.</a:t>
            </a:r>
          </a:p>
          <a:p>
            <a:pPr marL="626111" lvl="1" indent="-313055">
              <a:lnSpc>
                <a:spcPts val="4060"/>
              </a:lnSpc>
              <a:buFont typeface="Arial"/>
              <a:buChar char="•"/>
            </a:pPr>
            <a:r>
              <a:rPr lang="en-US" sz="2900" dirty="0">
                <a:latin typeface="Montserrat Classic"/>
              </a:rPr>
              <a:t>Use command cd </a:t>
            </a:r>
            <a:r>
              <a:rPr lang="en-US" sz="2900" dirty="0" err="1">
                <a:latin typeface="Montserrat Classic"/>
              </a:rPr>
              <a:t>reactdemo</a:t>
            </a:r>
            <a:r>
              <a:rPr lang="en-US" sz="2900" dirty="0">
                <a:latin typeface="Montserrat Classic"/>
              </a:rPr>
              <a:t>  &lt;--(your app name)</a:t>
            </a:r>
          </a:p>
        </p:txBody>
      </p:sp>
      <p:sp>
        <p:nvSpPr>
          <p:cNvPr id="9" name="TextBox 9"/>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10" name="TextBox 10"/>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6: Open any IDE (VS code)</a:t>
            </a:r>
          </a:p>
        </p:txBody>
      </p:sp>
      <p:sp>
        <p:nvSpPr>
          <p:cNvPr id="14" name="Rectangle 13">
            <a:extLst>
              <a:ext uri="{FF2B5EF4-FFF2-40B4-BE49-F238E27FC236}">
                <a16:creationId xmlns:a16="http://schemas.microsoft.com/office/drawing/2014/main" id="{32F41879-9E40-4A4E-43E9-B63CD50F733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5" name="Rectangle 14">
            <a:extLst>
              <a:ext uri="{FF2B5EF4-FFF2-40B4-BE49-F238E27FC236}">
                <a16:creationId xmlns:a16="http://schemas.microsoft.com/office/drawing/2014/main" id="{85CA5262-D3C1-AD95-C8BA-8CEE6152ECA8}"/>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6" name="Rectangle 15">
            <a:extLst>
              <a:ext uri="{FF2B5EF4-FFF2-40B4-BE49-F238E27FC236}">
                <a16:creationId xmlns:a16="http://schemas.microsoft.com/office/drawing/2014/main" id="{48AEF06A-77C1-843E-A25C-0556A7AFF42C}"/>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23</a:t>
            </a:r>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686767" y="4413331"/>
            <a:ext cx="12567171" cy="5253670"/>
            <a:chOff x="0" y="0"/>
            <a:chExt cx="16756227" cy="7004893"/>
          </a:xfrm>
        </p:grpSpPr>
        <p:sp>
          <p:nvSpPr>
            <p:cNvPr id="8" name="Freeform 8"/>
            <p:cNvSpPr/>
            <p:nvPr/>
          </p:nvSpPr>
          <p:spPr>
            <a:xfrm>
              <a:off x="0" y="0"/>
              <a:ext cx="16756227" cy="7004893"/>
            </a:xfrm>
            <a:custGeom>
              <a:avLst/>
              <a:gdLst/>
              <a:ahLst/>
              <a:cxnLst/>
              <a:rect l="l" t="t" r="r" b="b"/>
              <a:pathLst>
                <a:path w="16756227" h="7004893">
                  <a:moveTo>
                    <a:pt x="0" y="0"/>
                  </a:moveTo>
                  <a:lnTo>
                    <a:pt x="16756227" y="0"/>
                  </a:lnTo>
                  <a:lnTo>
                    <a:pt x="16756227" y="7004893"/>
                  </a:lnTo>
                  <a:lnTo>
                    <a:pt x="0" y="7004893"/>
                  </a:lnTo>
                  <a:lnTo>
                    <a:pt x="0" y="0"/>
                  </a:lnTo>
                  <a:close/>
                </a:path>
              </a:pathLst>
            </a:custGeom>
            <a:blipFill>
              <a:blip r:embed="rId2"/>
              <a:stretch>
                <a:fillRect b="-34554"/>
              </a:stretch>
            </a:blipFill>
          </p:spPr>
        </p:sp>
        <p:sp>
          <p:nvSpPr>
            <p:cNvPr id="9" name="Freeform 9"/>
            <p:cNvSpPr/>
            <p:nvPr/>
          </p:nvSpPr>
          <p:spPr>
            <a:xfrm>
              <a:off x="4290887" y="4378126"/>
              <a:ext cx="5500342" cy="2504478"/>
            </a:xfrm>
            <a:custGeom>
              <a:avLst/>
              <a:gdLst/>
              <a:ahLst/>
              <a:cxnLst/>
              <a:rect l="l" t="t" r="r" b="b"/>
              <a:pathLst>
                <a:path w="5500342" h="2504478">
                  <a:moveTo>
                    <a:pt x="0" y="0"/>
                  </a:moveTo>
                  <a:lnTo>
                    <a:pt x="5500341" y="0"/>
                  </a:lnTo>
                  <a:lnTo>
                    <a:pt x="5500341" y="2504478"/>
                  </a:lnTo>
                  <a:lnTo>
                    <a:pt x="0" y="2504478"/>
                  </a:lnTo>
                  <a:lnTo>
                    <a:pt x="0" y="0"/>
                  </a:lnTo>
                  <a:close/>
                </a:path>
              </a:pathLst>
            </a:custGeom>
            <a:blipFill>
              <a:blip r:embed="rId3"/>
              <a:stretch>
                <a:fillRect/>
              </a:stretch>
            </a:blipFill>
          </p:spPr>
        </p:sp>
      </p:grpSp>
      <p:sp>
        <p:nvSpPr>
          <p:cNvPr id="10" name="TextBox 10"/>
          <p:cNvSpPr txBox="1"/>
          <p:nvPr/>
        </p:nvSpPr>
        <p:spPr>
          <a:xfrm>
            <a:off x="1704853" y="2622511"/>
            <a:ext cx="14689900" cy="466474"/>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To start the development server and see your React app in action, type this.</a:t>
            </a:r>
          </a:p>
        </p:txBody>
      </p:sp>
      <p:sp>
        <p:nvSpPr>
          <p:cNvPr id="11" name="TextBox 11"/>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12" name="TextBox 12"/>
          <p:cNvSpPr txBox="1"/>
          <p:nvPr/>
        </p:nvSpPr>
        <p:spPr>
          <a:xfrm>
            <a:off x="1444660" y="1890065"/>
            <a:ext cx="11845198" cy="646430"/>
          </a:xfrm>
          <a:prstGeom prst="rect">
            <a:avLst/>
          </a:prstGeom>
        </p:spPr>
        <p:txBody>
          <a:bodyPr lIns="0" tIns="0" rIns="0" bIns="0" rtlCol="0" anchor="t">
            <a:spAutoFit/>
          </a:bodyPr>
          <a:lstStyle/>
          <a:p>
            <a:pPr>
              <a:lnSpc>
                <a:spcPts val="5320"/>
              </a:lnSpc>
            </a:pPr>
            <a:r>
              <a:rPr lang="en-US" sz="3800" dirty="0">
                <a:latin typeface="Canva Sans Bold"/>
              </a:rPr>
              <a:t>Step 7: Start the Development Server.</a:t>
            </a:r>
          </a:p>
        </p:txBody>
      </p:sp>
      <p:grpSp>
        <p:nvGrpSpPr>
          <p:cNvPr id="13" name="Group 13"/>
          <p:cNvGrpSpPr/>
          <p:nvPr/>
        </p:nvGrpSpPr>
        <p:grpSpPr>
          <a:xfrm>
            <a:off x="2686767" y="3328209"/>
            <a:ext cx="12567171" cy="980274"/>
            <a:chOff x="0" y="0"/>
            <a:chExt cx="2997616" cy="233822"/>
          </a:xfrm>
        </p:grpSpPr>
        <p:sp>
          <p:nvSpPr>
            <p:cNvPr id="14" name="Freeform 14"/>
            <p:cNvSpPr/>
            <p:nvPr/>
          </p:nvSpPr>
          <p:spPr>
            <a:xfrm>
              <a:off x="0" y="0"/>
              <a:ext cx="2997616" cy="233822"/>
            </a:xfrm>
            <a:custGeom>
              <a:avLst/>
              <a:gdLst/>
              <a:ahLst/>
              <a:cxnLst/>
              <a:rect l="l" t="t" r="r" b="b"/>
              <a:pathLst>
                <a:path w="2997616" h="233822">
                  <a:moveTo>
                    <a:pt x="15401" y="0"/>
                  </a:moveTo>
                  <a:lnTo>
                    <a:pt x="2982215" y="0"/>
                  </a:lnTo>
                  <a:cubicBezTo>
                    <a:pt x="2990721" y="0"/>
                    <a:pt x="2997616" y="6895"/>
                    <a:pt x="2997616" y="15401"/>
                  </a:cubicBezTo>
                  <a:lnTo>
                    <a:pt x="2997616" y="218421"/>
                  </a:lnTo>
                  <a:cubicBezTo>
                    <a:pt x="2997616" y="226927"/>
                    <a:pt x="2990721" y="233822"/>
                    <a:pt x="2982215" y="233822"/>
                  </a:cubicBezTo>
                  <a:lnTo>
                    <a:pt x="15401" y="233822"/>
                  </a:lnTo>
                  <a:cubicBezTo>
                    <a:pt x="6895" y="233822"/>
                    <a:pt x="0" y="226927"/>
                    <a:pt x="0" y="218421"/>
                  </a:cubicBezTo>
                  <a:lnTo>
                    <a:pt x="0" y="15401"/>
                  </a:lnTo>
                  <a:cubicBezTo>
                    <a:pt x="0" y="6895"/>
                    <a:pt x="6895" y="0"/>
                    <a:pt x="15401" y="0"/>
                  </a:cubicBezTo>
                  <a:close/>
                </a:path>
              </a:pathLst>
            </a:custGeom>
            <a:solidFill>
              <a:srgbClr val="222222"/>
            </a:solidFill>
          </p:spPr>
        </p:sp>
        <p:sp>
          <p:nvSpPr>
            <p:cNvPr id="15" name="TextBox 15"/>
            <p:cNvSpPr txBox="1"/>
            <p:nvPr/>
          </p:nvSpPr>
          <p:spPr>
            <a:xfrm>
              <a:off x="0" y="-38100"/>
              <a:ext cx="812800" cy="850900"/>
            </a:xfrm>
            <a:prstGeom prst="rect">
              <a:avLst/>
            </a:prstGeom>
          </p:spPr>
          <p:txBody>
            <a:bodyPr lIns="56092" tIns="56092" rIns="56092" bIns="56092" rtlCol="0" anchor="ctr"/>
            <a:lstStyle/>
            <a:p>
              <a:pPr algn="ctr">
                <a:lnSpc>
                  <a:spcPts val="2800"/>
                </a:lnSpc>
              </a:pPr>
              <a:endParaRPr/>
            </a:p>
          </p:txBody>
        </p:sp>
      </p:grpSp>
      <p:sp>
        <p:nvSpPr>
          <p:cNvPr id="16" name="TextBox 16"/>
          <p:cNvSpPr txBox="1"/>
          <p:nvPr/>
        </p:nvSpPr>
        <p:spPr>
          <a:xfrm>
            <a:off x="3254598" y="3549106"/>
            <a:ext cx="3082770" cy="481330"/>
          </a:xfrm>
          <a:prstGeom prst="rect">
            <a:avLst/>
          </a:prstGeom>
        </p:spPr>
        <p:txBody>
          <a:bodyPr lIns="0" tIns="0" rIns="0" bIns="0" rtlCol="0" anchor="t">
            <a:spAutoFit/>
          </a:bodyPr>
          <a:lstStyle/>
          <a:p>
            <a:pPr>
              <a:lnSpc>
                <a:spcPts val="3919"/>
              </a:lnSpc>
            </a:pPr>
            <a:r>
              <a:rPr lang="en-US" sz="2799">
                <a:solidFill>
                  <a:srgbClr val="FFDE59"/>
                </a:solidFill>
                <a:latin typeface="Montserrat Classic"/>
              </a:rPr>
              <a:t>npm</a:t>
            </a:r>
            <a:r>
              <a:rPr lang="en-US" sz="2799">
                <a:solidFill>
                  <a:srgbClr val="FFFFFF"/>
                </a:solidFill>
                <a:latin typeface="Montserrat Classic"/>
              </a:rPr>
              <a:t> start</a:t>
            </a:r>
          </a:p>
        </p:txBody>
      </p:sp>
      <p:sp>
        <p:nvSpPr>
          <p:cNvPr id="17" name="AutoShape 17"/>
          <p:cNvSpPr/>
          <p:nvPr/>
        </p:nvSpPr>
        <p:spPr>
          <a:xfrm>
            <a:off x="8563265" y="7546537"/>
            <a:ext cx="2812846" cy="0"/>
          </a:xfrm>
          <a:prstGeom prst="line">
            <a:avLst/>
          </a:prstGeom>
          <a:ln w="38100" cap="flat">
            <a:solidFill>
              <a:srgbClr val="FF0000"/>
            </a:solidFill>
            <a:prstDash val="solid"/>
            <a:headEnd type="triangle" w="lg" len="med"/>
            <a:tailEnd type="oval" w="lg" len="lg"/>
          </a:ln>
        </p:spPr>
      </p:sp>
      <p:sp>
        <p:nvSpPr>
          <p:cNvPr id="21" name="Rectangle 20">
            <a:extLst>
              <a:ext uri="{FF2B5EF4-FFF2-40B4-BE49-F238E27FC236}">
                <a16:creationId xmlns:a16="http://schemas.microsoft.com/office/drawing/2014/main" id="{357A7453-8FA0-7E0A-C1B0-803BEC6CD698}"/>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2" name="Rectangle 21">
            <a:extLst>
              <a:ext uri="{FF2B5EF4-FFF2-40B4-BE49-F238E27FC236}">
                <a16:creationId xmlns:a16="http://schemas.microsoft.com/office/drawing/2014/main" id="{F3CDC5F8-C323-7B83-FD35-556249BD2AE6}"/>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3" name="Rectangle 22">
            <a:extLst>
              <a:ext uri="{FF2B5EF4-FFF2-40B4-BE49-F238E27FC236}">
                <a16:creationId xmlns:a16="http://schemas.microsoft.com/office/drawing/2014/main" id="{0DAB4220-7692-D4D9-1CB8-4719E4E1E300}"/>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24</a:t>
            </a:r>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369924" y="1810346"/>
            <a:ext cx="14689900" cy="10121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This command will start the development server and automatically open a new browser window/tab with your React app running.</a:t>
            </a:r>
          </a:p>
        </p:txBody>
      </p:sp>
      <p:sp>
        <p:nvSpPr>
          <p:cNvPr id="7" name="TextBox 7"/>
          <p:cNvSpPr txBox="1"/>
          <p:nvPr/>
        </p:nvSpPr>
        <p:spPr>
          <a:xfrm>
            <a:off x="1028700" y="523875"/>
            <a:ext cx="7534565" cy="1460528"/>
          </a:xfrm>
          <a:prstGeom prst="rect">
            <a:avLst/>
          </a:prstGeom>
        </p:spPr>
        <p:txBody>
          <a:bodyPr lIns="0" tIns="0" rIns="0" bIns="0" rtlCol="0" anchor="t">
            <a:spAutoFit/>
          </a:bodyPr>
          <a:lstStyle/>
          <a:p>
            <a:pPr>
              <a:lnSpc>
                <a:spcPts val="11848"/>
              </a:lnSpc>
            </a:pPr>
            <a:r>
              <a:rPr lang="en-US" sz="8463" dirty="0">
                <a:latin typeface="League Spartan"/>
              </a:rPr>
              <a:t>Installation</a:t>
            </a:r>
          </a:p>
        </p:txBody>
      </p:sp>
      <p:sp>
        <p:nvSpPr>
          <p:cNvPr id="8" name="TextBox 8"/>
          <p:cNvSpPr txBox="1"/>
          <p:nvPr/>
        </p:nvSpPr>
        <p:spPr>
          <a:xfrm>
            <a:off x="1369924" y="8246110"/>
            <a:ext cx="14689900" cy="1012190"/>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Congratulation! you have successfully installed the react-app and are ready to build awesome websites and app.</a:t>
            </a:r>
          </a:p>
        </p:txBody>
      </p:sp>
      <p:sp>
        <p:nvSpPr>
          <p:cNvPr id="11" name="Freeform 11"/>
          <p:cNvSpPr/>
          <p:nvPr/>
        </p:nvSpPr>
        <p:spPr>
          <a:xfrm>
            <a:off x="3737086" y="3079378"/>
            <a:ext cx="10664713" cy="5033708"/>
          </a:xfrm>
          <a:custGeom>
            <a:avLst/>
            <a:gdLst/>
            <a:ahLst/>
            <a:cxnLst/>
            <a:rect l="l" t="t" r="r" b="b"/>
            <a:pathLst>
              <a:path w="14641838" h="6711611">
                <a:moveTo>
                  <a:pt x="0" y="0"/>
                </a:moveTo>
                <a:lnTo>
                  <a:pt x="14641838" y="0"/>
                </a:lnTo>
                <a:lnTo>
                  <a:pt x="14641838" y="6711612"/>
                </a:lnTo>
                <a:lnTo>
                  <a:pt x="0" y="6711612"/>
                </a:lnTo>
                <a:lnTo>
                  <a:pt x="0" y="0"/>
                </a:lnTo>
                <a:close/>
              </a:path>
            </a:pathLst>
          </a:custGeom>
          <a:blipFill>
            <a:blip r:embed="rId2"/>
            <a:stretch>
              <a:fillRect b="-3851"/>
            </a:stretch>
          </a:blipFill>
        </p:spPr>
      </p:sp>
      <p:grpSp>
        <p:nvGrpSpPr>
          <p:cNvPr id="12" name="Group 12"/>
          <p:cNvGrpSpPr/>
          <p:nvPr/>
        </p:nvGrpSpPr>
        <p:grpSpPr>
          <a:xfrm>
            <a:off x="13868400" y="3410825"/>
            <a:ext cx="210241" cy="2391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8" name="Rectangle 17">
            <a:extLst>
              <a:ext uri="{FF2B5EF4-FFF2-40B4-BE49-F238E27FC236}">
                <a16:creationId xmlns:a16="http://schemas.microsoft.com/office/drawing/2014/main" id="{2000FBE3-3C39-DD58-4E97-0B563B8F2185}"/>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9" name="Rectangle 18">
            <a:extLst>
              <a:ext uri="{FF2B5EF4-FFF2-40B4-BE49-F238E27FC236}">
                <a16:creationId xmlns:a16="http://schemas.microsoft.com/office/drawing/2014/main" id="{EB1C8E2A-BE15-C55C-D8CA-9007EF4E814F}"/>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0" name="Rectangle 19">
            <a:extLst>
              <a:ext uri="{FF2B5EF4-FFF2-40B4-BE49-F238E27FC236}">
                <a16:creationId xmlns:a16="http://schemas.microsoft.com/office/drawing/2014/main" id="{AF097AA7-DD92-BED7-CB75-21384DFF3C7E}"/>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25</a:t>
            </a: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2762598" y="4498043"/>
            <a:ext cx="12762805" cy="4819288"/>
            <a:chOff x="0" y="0"/>
            <a:chExt cx="17017073" cy="6425718"/>
          </a:xfrm>
        </p:grpSpPr>
        <p:sp>
          <p:nvSpPr>
            <p:cNvPr id="6" name="Freeform 6"/>
            <p:cNvSpPr/>
            <p:nvPr/>
          </p:nvSpPr>
          <p:spPr>
            <a:xfrm>
              <a:off x="0" y="0"/>
              <a:ext cx="17017073" cy="6425718"/>
            </a:xfrm>
            <a:custGeom>
              <a:avLst/>
              <a:gdLst/>
              <a:ahLst/>
              <a:cxnLst/>
              <a:rect l="l" t="t" r="r" b="b"/>
              <a:pathLst>
                <a:path w="17017073" h="6425718">
                  <a:moveTo>
                    <a:pt x="0" y="0"/>
                  </a:moveTo>
                  <a:lnTo>
                    <a:pt x="17017073" y="0"/>
                  </a:lnTo>
                  <a:lnTo>
                    <a:pt x="17017073" y="6425718"/>
                  </a:lnTo>
                  <a:lnTo>
                    <a:pt x="0" y="6425718"/>
                  </a:lnTo>
                  <a:lnTo>
                    <a:pt x="0" y="0"/>
                  </a:lnTo>
                  <a:close/>
                </a:path>
              </a:pathLst>
            </a:custGeom>
            <a:blipFill>
              <a:blip r:embed="rId2"/>
              <a:stretch>
                <a:fillRect/>
              </a:stretch>
            </a:blipFill>
          </p:spPr>
        </p:sp>
        <p:grpSp>
          <p:nvGrpSpPr>
            <p:cNvPr id="7" name="Group 7"/>
            <p:cNvGrpSpPr/>
            <p:nvPr/>
          </p:nvGrpSpPr>
          <p:grpSpPr>
            <a:xfrm>
              <a:off x="16151043" y="141242"/>
              <a:ext cx="318919" cy="31891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558442" y="671148"/>
              <a:ext cx="2932991" cy="378924"/>
              <a:chOff x="0" y="0"/>
              <a:chExt cx="579356" cy="74849"/>
            </a:xfrm>
          </p:grpSpPr>
          <p:sp>
            <p:nvSpPr>
              <p:cNvPr id="11" name="Freeform 11"/>
              <p:cNvSpPr/>
              <p:nvPr/>
            </p:nvSpPr>
            <p:spPr>
              <a:xfrm>
                <a:off x="0" y="0"/>
                <a:ext cx="579356" cy="74849"/>
              </a:xfrm>
              <a:custGeom>
                <a:avLst/>
                <a:gdLst/>
                <a:ahLst/>
                <a:cxnLst/>
                <a:rect l="l" t="t" r="r" b="b"/>
                <a:pathLst>
                  <a:path w="579356" h="74849">
                    <a:moveTo>
                      <a:pt x="37425" y="0"/>
                    </a:moveTo>
                    <a:lnTo>
                      <a:pt x="541932" y="0"/>
                    </a:lnTo>
                    <a:cubicBezTo>
                      <a:pt x="562601" y="0"/>
                      <a:pt x="579356" y="16756"/>
                      <a:pt x="579356" y="37425"/>
                    </a:cubicBezTo>
                    <a:lnTo>
                      <a:pt x="579356" y="37425"/>
                    </a:lnTo>
                    <a:cubicBezTo>
                      <a:pt x="579356" y="58094"/>
                      <a:pt x="562601" y="74849"/>
                      <a:pt x="541932" y="74849"/>
                    </a:cubicBezTo>
                    <a:lnTo>
                      <a:pt x="37425" y="74849"/>
                    </a:lnTo>
                    <a:cubicBezTo>
                      <a:pt x="16756" y="74849"/>
                      <a:pt x="0" y="58094"/>
                      <a:pt x="0" y="37425"/>
                    </a:cubicBezTo>
                    <a:lnTo>
                      <a:pt x="0" y="37425"/>
                    </a:lnTo>
                    <a:cubicBezTo>
                      <a:pt x="0" y="16756"/>
                      <a:pt x="16756" y="0"/>
                      <a:pt x="37425" y="0"/>
                    </a:cubicBezTo>
                    <a:close/>
                  </a:path>
                </a:pathLst>
              </a:custGeom>
              <a:solidFill>
                <a:srgbClr val="151515"/>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grpSp>
      <p:sp>
        <p:nvSpPr>
          <p:cNvPr id="13" name="TextBox 13"/>
          <p:cNvSpPr txBox="1"/>
          <p:nvPr/>
        </p:nvSpPr>
        <p:spPr>
          <a:xfrm>
            <a:off x="1028700" y="540776"/>
            <a:ext cx="10599526" cy="1460528"/>
          </a:xfrm>
          <a:prstGeom prst="rect">
            <a:avLst/>
          </a:prstGeom>
        </p:spPr>
        <p:txBody>
          <a:bodyPr lIns="0" tIns="0" rIns="0" bIns="0" rtlCol="0" anchor="t">
            <a:spAutoFit/>
          </a:bodyPr>
          <a:lstStyle/>
          <a:p>
            <a:pPr>
              <a:lnSpc>
                <a:spcPts val="11848"/>
              </a:lnSpc>
            </a:pPr>
            <a:r>
              <a:rPr lang="en-US" sz="8463" dirty="0">
                <a:latin typeface="League Spartan"/>
              </a:rPr>
              <a:t>Online Setup</a:t>
            </a:r>
          </a:p>
        </p:txBody>
      </p:sp>
      <p:sp>
        <p:nvSpPr>
          <p:cNvPr id="14" name="TextBox 14"/>
          <p:cNvSpPr txBox="1"/>
          <p:nvPr/>
        </p:nvSpPr>
        <p:spPr>
          <a:xfrm>
            <a:off x="2415389" y="1906966"/>
            <a:ext cx="10020073" cy="226187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Visit </a:t>
            </a:r>
            <a:r>
              <a:rPr lang="en-US" sz="3600" u="sng" dirty="0">
                <a:latin typeface="Montserrat Classic"/>
                <a:hlinkClick r:id="rId3" tooltip="https://codesandbox.io/s/react-new">
                  <a:extLst>
                    <a:ext uri="{A12FA001-AC4F-418D-AE19-62706E023703}">
                      <ahyp:hlinkClr xmlns:ahyp="http://schemas.microsoft.com/office/drawing/2018/hyperlinkcolor" val="tx"/>
                    </a:ext>
                  </a:extLst>
                </a:hlinkClick>
              </a:rPr>
              <a:t>Code Sandbox</a:t>
            </a:r>
            <a:r>
              <a:rPr lang="en-US" sz="3600" dirty="0">
                <a:latin typeface="Montserrat Classic"/>
              </a:rPr>
              <a:t> website</a:t>
            </a:r>
          </a:p>
          <a:p>
            <a:pPr marL="777240" lvl="1" indent="-388620">
              <a:lnSpc>
                <a:spcPts val="5040"/>
              </a:lnSpc>
              <a:buFont typeface="Arial"/>
              <a:buChar char="•"/>
            </a:pPr>
            <a:r>
              <a:rPr lang="en-US" sz="3600" dirty="0">
                <a:latin typeface="Montserrat Classic"/>
              </a:rPr>
              <a:t>Dependencies</a:t>
            </a:r>
          </a:p>
          <a:p>
            <a:pPr marL="1209039" lvl="2" indent="-403013">
              <a:lnSpc>
                <a:spcPts val="3919"/>
              </a:lnSpc>
              <a:buFont typeface="Arial"/>
              <a:buChar char="⚬"/>
            </a:pPr>
            <a:r>
              <a:rPr lang="en-US" sz="2799" u="sng" dirty="0">
                <a:latin typeface="Montserrat Classic"/>
                <a:hlinkClick r:id="rId4" tooltip="https://codesandbox.io/examples/package/react">
                  <a:extLst>
                    <a:ext uri="{A12FA001-AC4F-418D-AE19-62706E023703}">
                      <ahyp:hlinkClr xmlns:ahyp="http://schemas.microsoft.com/office/drawing/2018/hyperlinkcolor" val="tx"/>
                    </a:ext>
                  </a:extLst>
                </a:hlinkClick>
              </a:rPr>
              <a:t>react</a:t>
            </a:r>
          </a:p>
          <a:p>
            <a:pPr marL="1209039" lvl="2" indent="-403013">
              <a:lnSpc>
                <a:spcPts val="3919"/>
              </a:lnSpc>
              <a:buFont typeface="Arial"/>
              <a:buChar char="⚬"/>
            </a:pPr>
            <a:r>
              <a:rPr lang="en-US" sz="2799" u="sng" dirty="0">
                <a:solidFill>
                  <a:srgbClr val="0000FF"/>
                </a:solidFill>
                <a:latin typeface="Montserrat Classic"/>
                <a:hlinkClick r:id="rId5" tooltip="https://codesandbox.io/examples/package/react-dom">
                  <a:extLst>
                    <a:ext uri="{A12FA001-AC4F-418D-AE19-62706E023703}">
                      <ahyp:hlinkClr xmlns:ahyp="http://schemas.microsoft.com/office/drawing/2018/hyperlinkcolor" val="tx"/>
                    </a:ext>
                  </a:extLst>
                </a:hlinkClick>
              </a:rPr>
              <a:t>react-</a:t>
            </a:r>
            <a:r>
              <a:rPr lang="en-US" sz="2799" u="sng" dirty="0" err="1">
                <a:solidFill>
                  <a:srgbClr val="0000FF"/>
                </a:solidFill>
                <a:latin typeface="Montserrat Classic"/>
                <a:hlinkClick r:id="rId5" tooltip="https://codesandbox.io/examples/package/react-dom">
                  <a:extLst>
                    <a:ext uri="{A12FA001-AC4F-418D-AE19-62706E023703}">
                      <ahyp:hlinkClr xmlns:ahyp="http://schemas.microsoft.com/office/drawing/2018/hyperlinkcolor" val="tx"/>
                    </a:ext>
                  </a:extLst>
                </a:hlinkClick>
              </a:rPr>
              <a:t>dom</a:t>
            </a:r>
            <a:endParaRPr lang="en-US" sz="2799" u="sng" dirty="0">
              <a:latin typeface="Montserrat Classic"/>
              <a:hlinkClick r:id="rId5" tooltip="https://codesandbox.io/examples/package/react-dom">
                <a:extLst>
                  <a:ext uri="{A12FA001-AC4F-418D-AE19-62706E023703}">
                    <ahyp:hlinkClr xmlns:ahyp="http://schemas.microsoft.com/office/drawing/2018/hyperlinkcolor" val="tx"/>
                  </a:ext>
                </a:extLst>
              </a:hlinkClick>
            </a:endParaRPr>
          </a:p>
        </p:txBody>
      </p:sp>
      <p:sp>
        <p:nvSpPr>
          <p:cNvPr id="18" name="Rectangle 17">
            <a:extLst>
              <a:ext uri="{FF2B5EF4-FFF2-40B4-BE49-F238E27FC236}">
                <a16:creationId xmlns:a16="http://schemas.microsoft.com/office/drawing/2014/main" id="{2A186B1A-0B60-C223-F3E7-060540AD8930}"/>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9" name="Rectangle 18">
            <a:extLst>
              <a:ext uri="{FF2B5EF4-FFF2-40B4-BE49-F238E27FC236}">
                <a16:creationId xmlns:a16="http://schemas.microsoft.com/office/drawing/2014/main" id="{0D9330CA-D45E-FCE8-72C5-16F7D5D4143C}"/>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0" name="Rectangle 19">
            <a:extLst>
              <a:ext uri="{FF2B5EF4-FFF2-40B4-BE49-F238E27FC236}">
                <a16:creationId xmlns:a16="http://schemas.microsoft.com/office/drawing/2014/main" id="{BB33E57B-8B27-EF90-158A-100493E08FC9}"/>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26</a:t>
            </a:r>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471069" y="3440501"/>
            <a:ext cx="9345861" cy="5817799"/>
          </a:xfrm>
          <a:custGeom>
            <a:avLst/>
            <a:gdLst/>
            <a:ahLst/>
            <a:cxnLst/>
            <a:rect l="l" t="t" r="r" b="b"/>
            <a:pathLst>
              <a:path w="9345861" h="5817799">
                <a:moveTo>
                  <a:pt x="0" y="0"/>
                </a:moveTo>
                <a:lnTo>
                  <a:pt x="9345862" y="0"/>
                </a:lnTo>
                <a:lnTo>
                  <a:pt x="9345862" y="5817799"/>
                </a:lnTo>
                <a:lnTo>
                  <a:pt x="0" y="5817799"/>
                </a:lnTo>
                <a:lnTo>
                  <a:pt x="0" y="0"/>
                </a:lnTo>
                <a:close/>
              </a:path>
            </a:pathLst>
          </a:custGeom>
          <a:blipFill>
            <a:blip r:embed="rId2"/>
            <a:stretch>
              <a:fillRect r="-100000"/>
            </a:stretch>
          </a:blipFill>
        </p:spPr>
      </p:sp>
      <p:sp>
        <p:nvSpPr>
          <p:cNvPr id="6" name="TextBox 6"/>
          <p:cNvSpPr txBox="1"/>
          <p:nvPr/>
        </p:nvSpPr>
        <p:spPr>
          <a:xfrm>
            <a:off x="1028700" y="866775"/>
            <a:ext cx="10599526" cy="1460528"/>
          </a:xfrm>
          <a:prstGeom prst="rect">
            <a:avLst/>
          </a:prstGeom>
        </p:spPr>
        <p:txBody>
          <a:bodyPr lIns="0" tIns="0" rIns="0" bIns="0" rtlCol="0" anchor="t">
            <a:spAutoFit/>
          </a:bodyPr>
          <a:lstStyle/>
          <a:p>
            <a:pPr>
              <a:lnSpc>
                <a:spcPts val="11848"/>
              </a:lnSpc>
            </a:pPr>
            <a:r>
              <a:rPr lang="en-US" sz="8463" dirty="0">
                <a:latin typeface="League Spartan"/>
              </a:rPr>
              <a:t>Industry Demand</a:t>
            </a:r>
          </a:p>
        </p:txBody>
      </p:sp>
      <p:sp>
        <p:nvSpPr>
          <p:cNvPr id="7" name="TextBox 7"/>
          <p:cNvSpPr txBox="1"/>
          <p:nvPr/>
        </p:nvSpPr>
        <p:spPr>
          <a:xfrm>
            <a:off x="2239026" y="2525266"/>
            <a:ext cx="10675144"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React.js is a fast-growing future technology.</a:t>
            </a:r>
          </a:p>
        </p:txBody>
      </p:sp>
      <p:sp>
        <p:nvSpPr>
          <p:cNvPr id="11" name="Rectangle 10">
            <a:extLst>
              <a:ext uri="{FF2B5EF4-FFF2-40B4-BE49-F238E27FC236}">
                <a16:creationId xmlns:a16="http://schemas.microsoft.com/office/drawing/2014/main" id="{37847B36-3C59-D776-914A-B98D52D96C4C}"/>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2" name="Rectangle 11">
            <a:extLst>
              <a:ext uri="{FF2B5EF4-FFF2-40B4-BE49-F238E27FC236}">
                <a16:creationId xmlns:a16="http://schemas.microsoft.com/office/drawing/2014/main" id="{B503220A-65AE-D95B-B2D7-24E87821E339}"/>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3" name="Rectangle 12">
            <a:extLst>
              <a:ext uri="{FF2B5EF4-FFF2-40B4-BE49-F238E27FC236}">
                <a16:creationId xmlns:a16="http://schemas.microsoft.com/office/drawing/2014/main" id="{64ACD472-73D3-AEEE-B4EF-C18DD8111E73}"/>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27</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866775"/>
            <a:ext cx="16467503" cy="1460528"/>
          </a:xfrm>
          <a:prstGeom prst="rect">
            <a:avLst/>
          </a:prstGeom>
        </p:spPr>
        <p:txBody>
          <a:bodyPr lIns="0" tIns="0" rIns="0" bIns="0" rtlCol="0" anchor="t">
            <a:spAutoFit/>
          </a:bodyPr>
          <a:lstStyle/>
          <a:p>
            <a:pPr>
              <a:lnSpc>
                <a:spcPts val="11848"/>
              </a:lnSpc>
            </a:pPr>
            <a:r>
              <a:rPr lang="en-US" sz="8463" dirty="0">
                <a:latin typeface="League Spartan"/>
              </a:rPr>
              <a:t>Companies Offering Jobs</a:t>
            </a:r>
          </a:p>
        </p:txBody>
      </p:sp>
      <p:sp>
        <p:nvSpPr>
          <p:cNvPr id="7" name="TextBox 7"/>
          <p:cNvSpPr txBox="1"/>
          <p:nvPr/>
        </p:nvSpPr>
        <p:spPr>
          <a:xfrm>
            <a:off x="3053341" y="2872125"/>
            <a:ext cx="3642361" cy="4451985"/>
          </a:xfrm>
          <a:prstGeom prst="rect">
            <a:avLst/>
          </a:prstGeom>
        </p:spPr>
        <p:txBody>
          <a:bodyPr wrap="square" lIns="0" tIns="0" rIns="0" bIns="0" rtlCol="0" anchor="t">
            <a:spAutoFit/>
          </a:bodyPr>
          <a:lstStyle/>
          <a:p>
            <a:pPr marL="777240" lvl="1" indent="-388620">
              <a:lnSpc>
                <a:spcPts val="5040"/>
              </a:lnSpc>
              <a:buFont typeface="Arial"/>
              <a:buChar char="•"/>
            </a:pPr>
            <a:r>
              <a:rPr lang="en-US" sz="3600" dirty="0" err="1">
                <a:latin typeface="Montserrat Classic"/>
              </a:rPr>
              <a:t>wipro</a:t>
            </a:r>
            <a:endParaRPr lang="en-US" sz="3600" dirty="0">
              <a:latin typeface="Montserrat Classic"/>
            </a:endParaRPr>
          </a:p>
          <a:p>
            <a:pPr marL="777240" lvl="1" indent="-388620">
              <a:lnSpc>
                <a:spcPts val="5040"/>
              </a:lnSpc>
              <a:buFont typeface="Arial"/>
              <a:buChar char="•"/>
            </a:pPr>
            <a:r>
              <a:rPr lang="en-US" sz="3600" dirty="0">
                <a:latin typeface="Montserrat Classic"/>
              </a:rPr>
              <a:t>Accenture</a:t>
            </a:r>
          </a:p>
          <a:p>
            <a:pPr marL="777240" lvl="1" indent="-388620">
              <a:lnSpc>
                <a:spcPts val="5040"/>
              </a:lnSpc>
              <a:buFont typeface="Arial"/>
              <a:buChar char="•"/>
            </a:pPr>
            <a:r>
              <a:rPr lang="en-US" sz="3600" dirty="0">
                <a:latin typeface="Montserrat Classic"/>
              </a:rPr>
              <a:t>Capgemini</a:t>
            </a:r>
          </a:p>
          <a:p>
            <a:pPr marL="777240" lvl="1" indent="-388620">
              <a:lnSpc>
                <a:spcPts val="5040"/>
              </a:lnSpc>
              <a:buFont typeface="Arial"/>
              <a:buChar char="•"/>
            </a:pPr>
            <a:r>
              <a:rPr lang="en-US" sz="3600" dirty="0" err="1">
                <a:latin typeface="Montserrat Classic"/>
              </a:rPr>
              <a:t>infosys</a:t>
            </a:r>
            <a:endParaRPr lang="en-US" sz="3600" dirty="0">
              <a:latin typeface="Montserrat Classic"/>
            </a:endParaRPr>
          </a:p>
          <a:p>
            <a:pPr marL="777240" lvl="1" indent="-388620">
              <a:lnSpc>
                <a:spcPts val="5040"/>
              </a:lnSpc>
              <a:buFont typeface="Arial"/>
              <a:buChar char="•"/>
            </a:pPr>
            <a:r>
              <a:rPr lang="en-US" sz="3600" dirty="0">
                <a:latin typeface="Montserrat Classic"/>
              </a:rPr>
              <a:t>Siemens</a:t>
            </a:r>
          </a:p>
          <a:p>
            <a:pPr marL="777240" lvl="1" indent="-388620">
              <a:lnSpc>
                <a:spcPts val="5040"/>
              </a:lnSpc>
              <a:buFont typeface="Arial"/>
              <a:buChar char="•"/>
            </a:pPr>
            <a:r>
              <a:rPr lang="en-US" sz="3600" dirty="0" err="1">
                <a:latin typeface="Montserrat Classic"/>
              </a:rPr>
              <a:t>BigShyft</a:t>
            </a:r>
            <a:endParaRPr lang="en-US" sz="3600" dirty="0">
              <a:latin typeface="Montserrat Classic"/>
            </a:endParaRPr>
          </a:p>
          <a:p>
            <a:pPr marL="777240" lvl="1" indent="-388620" algn="l">
              <a:lnSpc>
                <a:spcPts val="5040"/>
              </a:lnSpc>
              <a:buFont typeface="Arial"/>
              <a:buChar char="•"/>
            </a:pPr>
            <a:r>
              <a:rPr lang="en-US" sz="3600" dirty="0">
                <a:latin typeface="Montserrat Classic"/>
              </a:rPr>
              <a:t>Fiverr</a:t>
            </a:r>
          </a:p>
        </p:txBody>
      </p:sp>
      <p:sp>
        <p:nvSpPr>
          <p:cNvPr id="8" name="TextBox 8"/>
          <p:cNvSpPr txBox="1"/>
          <p:nvPr/>
        </p:nvSpPr>
        <p:spPr>
          <a:xfrm>
            <a:off x="6932606" y="2872125"/>
            <a:ext cx="4659691" cy="445198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Meta(Facebook)</a:t>
            </a:r>
          </a:p>
          <a:p>
            <a:pPr marL="777240" lvl="1" indent="-388620">
              <a:lnSpc>
                <a:spcPts val="5040"/>
              </a:lnSpc>
              <a:buFont typeface="Arial"/>
              <a:buChar char="•"/>
            </a:pPr>
            <a:r>
              <a:rPr lang="en-US" sz="3600" dirty="0">
                <a:latin typeface="Montserrat Classic"/>
              </a:rPr>
              <a:t>Netflix</a:t>
            </a:r>
          </a:p>
          <a:p>
            <a:pPr marL="777240" lvl="1" indent="-388620">
              <a:lnSpc>
                <a:spcPts val="5040"/>
              </a:lnSpc>
              <a:buFont typeface="Arial"/>
              <a:buChar char="•"/>
            </a:pPr>
            <a:r>
              <a:rPr lang="en-US" sz="3600" dirty="0">
                <a:latin typeface="Montserrat Classic"/>
              </a:rPr>
              <a:t>Uber</a:t>
            </a:r>
          </a:p>
          <a:p>
            <a:pPr marL="777240" lvl="1" indent="-388620">
              <a:lnSpc>
                <a:spcPts val="5040"/>
              </a:lnSpc>
              <a:buFont typeface="Arial"/>
              <a:buChar char="•"/>
            </a:pPr>
            <a:r>
              <a:rPr lang="en-US" sz="3600" dirty="0">
                <a:latin typeface="Montserrat Classic"/>
              </a:rPr>
              <a:t>Pinterest</a:t>
            </a:r>
          </a:p>
          <a:p>
            <a:pPr marL="777240" lvl="1" indent="-388620">
              <a:lnSpc>
                <a:spcPts val="5040"/>
              </a:lnSpc>
              <a:buFont typeface="Arial"/>
              <a:buChar char="•"/>
            </a:pPr>
            <a:r>
              <a:rPr lang="en-US" sz="3600" dirty="0">
                <a:latin typeface="Montserrat Classic"/>
              </a:rPr>
              <a:t>Airbnb</a:t>
            </a:r>
          </a:p>
          <a:p>
            <a:pPr marL="777240" lvl="1" indent="-388620">
              <a:lnSpc>
                <a:spcPts val="5040"/>
              </a:lnSpc>
              <a:buFont typeface="Arial"/>
              <a:buChar char="•"/>
            </a:pPr>
            <a:r>
              <a:rPr lang="en-US" sz="3600" dirty="0" err="1">
                <a:latin typeface="Montserrat Classic"/>
              </a:rPr>
              <a:t>Wix</a:t>
            </a:r>
            <a:endParaRPr lang="en-US" sz="3600" dirty="0">
              <a:latin typeface="Montserrat Classic"/>
            </a:endParaRPr>
          </a:p>
          <a:p>
            <a:pPr marL="777240" lvl="1" indent="-388620" algn="l">
              <a:lnSpc>
                <a:spcPts val="5040"/>
              </a:lnSpc>
              <a:buFont typeface="Arial"/>
              <a:buChar char="•"/>
            </a:pPr>
            <a:r>
              <a:rPr lang="en-US" sz="3600" dirty="0">
                <a:latin typeface="Montserrat Classic"/>
              </a:rPr>
              <a:t>Skype etc.</a:t>
            </a:r>
          </a:p>
        </p:txBody>
      </p:sp>
      <p:sp>
        <p:nvSpPr>
          <p:cNvPr id="9" name="TextBox 9"/>
          <p:cNvSpPr txBox="1"/>
          <p:nvPr/>
        </p:nvSpPr>
        <p:spPr>
          <a:xfrm>
            <a:off x="1799050" y="7967034"/>
            <a:ext cx="14689900" cy="466474"/>
          </a:xfrm>
          <a:prstGeom prst="rect">
            <a:avLst/>
          </a:prstGeom>
        </p:spPr>
        <p:txBody>
          <a:bodyPr lIns="0" tIns="0" rIns="0" bIns="0" rtlCol="0" anchor="t">
            <a:spAutoFit/>
          </a:bodyPr>
          <a:lstStyle/>
          <a:p>
            <a:pPr marL="626111" lvl="1" indent="-313055">
              <a:lnSpc>
                <a:spcPts val="4060"/>
              </a:lnSpc>
              <a:buFont typeface="Arial"/>
              <a:buChar char="•"/>
            </a:pPr>
            <a:r>
              <a:rPr lang="en-US" sz="2900" dirty="0">
                <a:latin typeface="Montserrat Classic"/>
              </a:rPr>
              <a:t>Many more startups and service-based companies need React developers.</a:t>
            </a:r>
          </a:p>
        </p:txBody>
      </p:sp>
      <p:sp>
        <p:nvSpPr>
          <p:cNvPr id="13" name="Rectangle 12">
            <a:extLst>
              <a:ext uri="{FF2B5EF4-FFF2-40B4-BE49-F238E27FC236}">
                <a16:creationId xmlns:a16="http://schemas.microsoft.com/office/drawing/2014/main" id="{11966BE8-18CD-AF13-BAD2-979063FB1D1B}"/>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4" name="Rectangle 13">
            <a:extLst>
              <a:ext uri="{FF2B5EF4-FFF2-40B4-BE49-F238E27FC236}">
                <a16:creationId xmlns:a16="http://schemas.microsoft.com/office/drawing/2014/main" id="{BEDC24F1-47D4-3AF4-531E-9A2CE35F47CC}"/>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5" name="Rectangle 14">
            <a:extLst>
              <a:ext uri="{FF2B5EF4-FFF2-40B4-BE49-F238E27FC236}">
                <a16:creationId xmlns:a16="http://schemas.microsoft.com/office/drawing/2014/main" id="{5C95FD44-AC25-4120-DFE7-4C8071D66FF5}"/>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28</a:t>
            </a:r>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extLst>
              <p:ext uri="{D42A27DB-BD31-4B8C-83A1-F6EECF244321}">
                <p14:modId xmlns:p14="http://schemas.microsoft.com/office/powerpoint/2010/main" val="1044351998"/>
              </p:ext>
            </p:extLst>
          </p:nvPr>
        </p:nvGraphicFramePr>
        <p:xfrm>
          <a:off x="884025" y="1929355"/>
          <a:ext cx="16413376" cy="7786149"/>
        </p:xfrm>
        <a:graphic>
          <a:graphicData uri="http://schemas.openxmlformats.org/drawingml/2006/table">
            <a:tbl>
              <a:tblPr/>
              <a:tblGrid>
                <a:gridCol w="5632867">
                  <a:extLst>
                    <a:ext uri="{9D8B030D-6E8A-4147-A177-3AD203B41FA5}">
                      <a16:colId xmlns:a16="http://schemas.microsoft.com/office/drawing/2014/main" val="20000"/>
                    </a:ext>
                  </a:extLst>
                </a:gridCol>
                <a:gridCol w="3565179">
                  <a:extLst>
                    <a:ext uri="{9D8B030D-6E8A-4147-A177-3AD203B41FA5}">
                      <a16:colId xmlns:a16="http://schemas.microsoft.com/office/drawing/2014/main" val="20001"/>
                    </a:ext>
                  </a:extLst>
                </a:gridCol>
                <a:gridCol w="3448558">
                  <a:extLst>
                    <a:ext uri="{9D8B030D-6E8A-4147-A177-3AD203B41FA5}">
                      <a16:colId xmlns:a16="http://schemas.microsoft.com/office/drawing/2014/main" val="20002"/>
                    </a:ext>
                  </a:extLst>
                </a:gridCol>
                <a:gridCol w="3766772">
                  <a:extLst>
                    <a:ext uri="{9D8B030D-6E8A-4147-A177-3AD203B41FA5}">
                      <a16:colId xmlns:a16="http://schemas.microsoft.com/office/drawing/2014/main" val="20003"/>
                    </a:ext>
                  </a:extLst>
                </a:gridCol>
              </a:tblGrid>
              <a:tr h="1112307">
                <a:tc>
                  <a:txBody>
                    <a:bodyPr/>
                    <a:lstStyle/>
                    <a:p>
                      <a:pPr algn="ctr">
                        <a:lnSpc>
                          <a:spcPts val="4619"/>
                        </a:lnSpc>
                        <a:defRPr/>
                      </a:pPr>
                      <a:r>
                        <a:rPr lang="en-US" sz="3299" dirty="0">
                          <a:solidFill>
                            <a:srgbClr val="FFFFFF"/>
                          </a:solidFill>
                          <a:latin typeface="Montserrat Bold"/>
                        </a:rPr>
                        <a:t>Job Board</a:t>
                      </a:r>
                      <a:endParaRPr lang="en-US" sz="1100" dirty="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794CEC"/>
                    </a:solidFill>
                  </a:tcPr>
                </a:tc>
                <a:tc>
                  <a:txBody>
                    <a:bodyPr/>
                    <a:lstStyle/>
                    <a:p>
                      <a:pPr algn="ctr">
                        <a:lnSpc>
                          <a:spcPts val="4620"/>
                        </a:lnSpc>
                        <a:defRPr/>
                      </a:pPr>
                      <a:r>
                        <a:rPr lang="en-US" sz="3300">
                          <a:solidFill>
                            <a:srgbClr val="FFFFFF"/>
                          </a:solidFill>
                          <a:latin typeface="Montserrat Bold"/>
                        </a:rPr>
                        <a:t>Angular</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794CEC"/>
                    </a:solidFill>
                  </a:tcPr>
                </a:tc>
                <a:tc>
                  <a:txBody>
                    <a:bodyPr/>
                    <a:lstStyle/>
                    <a:p>
                      <a:pPr algn="ctr">
                        <a:lnSpc>
                          <a:spcPts val="4620"/>
                        </a:lnSpc>
                        <a:defRPr/>
                      </a:pPr>
                      <a:r>
                        <a:rPr lang="en-US" sz="3300">
                          <a:solidFill>
                            <a:srgbClr val="FFFFFF"/>
                          </a:solidFill>
                          <a:latin typeface="Montserrat Bold"/>
                        </a:rPr>
                        <a:t>React</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794CEC"/>
                    </a:solidFill>
                  </a:tcPr>
                </a:tc>
                <a:tc>
                  <a:txBody>
                    <a:bodyPr/>
                    <a:lstStyle/>
                    <a:p>
                      <a:pPr algn="ctr">
                        <a:lnSpc>
                          <a:spcPts val="4620"/>
                        </a:lnSpc>
                        <a:defRPr/>
                      </a:pPr>
                      <a:r>
                        <a:rPr lang="en-US" sz="3300">
                          <a:solidFill>
                            <a:srgbClr val="FFFFFF"/>
                          </a:solidFill>
                          <a:latin typeface="Montserrat Bold"/>
                        </a:rPr>
                        <a:t>Vue</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794CEC"/>
                    </a:solidFill>
                  </a:tcPr>
                </a:tc>
                <a:extLst>
                  <a:ext uri="{0D108BD9-81ED-4DB2-BD59-A6C34878D82A}">
                    <a16:rowId xmlns:a16="http://schemas.microsoft.com/office/drawing/2014/main" val="10000"/>
                  </a:ext>
                </a:extLst>
              </a:tr>
              <a:tr h="1112307">
                <a:tc>
                  <a:txBody>
                    <a:bodyPr/>
                    <a:lstStyle/>
                    <a:p>
                      <a:pPr algn="ctr">
                        <a:lnSpc>
                          <a:spcPts val="4619"/>
                        </a:lnSpc>
                        <a:defRPr/>
                      </a:pPr>
                      <a:r>
                        <a:rPr lang="en-US" sz="3299">
                          <a:solidFill>
                            <a:srgbClr val="000000"/>
                          </a:solidFill>
                          <a:latin typeface="Montserrat Bold"/>
                        </a:rPr>
                        <a:t>LinkedIn</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199"/>
                        </a:lnSpc>
                        <a:defRPr/>
                      </a:pPr>
                      <a:r>
                        <a:rPr lang="en-US" sz="2999">
                          <a:solidFill>
                            <a:srgbClr val="FFFFFF"/>
                          </a:solidFill>
                          <a:latin typeface="Montserrat Bold"/>
                        </a:rPr>
                        <a:t>136,600</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154,264</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dirty="0">
                          <a:solidFill>
                            <a:srgbClr val="FFFFFF"/>
                          </a:solidFill>
                          <a:latin typeface="Montserrat Bold"/>
                        </a:rPr>
                        <a:t>95,784</a:t>
                      </a:r>
                      <a:endParaRPr lang="en-US" sz="1100" dirty="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1"/>
                  </a:ext>
                </a:extLst>
              </a:tr>
              <a:tr h="1112307">
                <a:tc>
                  <a:txBody>
                    <a:bodyPr/>
                    <a:lstStyle/>
                    <a:p>
                      <a:pPr algn="ctr">
                        <a:lnSpc>
                          <a:spcPts val="4619"/>
                        </a:lnSpc>
                        <a:defRPr/>
                      </a:pPr>
                      <a:r>
                        <a:rPr lang="en-US" sz="3299">
                          <a:solidFill>
                            <a:srgbClr val="000000"/>
                          </a:solidFill>
                          <a:latin typeface="Montserrat Bold"/>
                        </a:rPr>
                        <a:t>Indeed</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200"/>
                        </a:lnSpc>
                        <a:defRPr/>
                      </a:pPr>
                      <a:r>
                        <a:rPr lang="en-US" sz="3000">
                          <a:solidFill>
                            <a:srgbClr val="FFFFFF"/>
                          </a:solidFill>
                          <a:latin typeface="Montserrat Bold"/>
                        </a:rPr>
                        <a:t>16,370</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61,799</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3,780</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2"/>
                  </a:ext>
                </a:extLst>
              </a:tr>
              <a:tr h="1112307">
                <a:tc>
                  <a:txBody>
                    <a:bodyPr/>
                    <a:lstStyle/>
                    <a:p>
                      <a:pPr algn="ctr">
                        <a:lnSpc>
                          <a:spcPts val="4620"/>
                        </a:lnSpc>
                        <a:defRPr/>
                      </a:pPr>
                      <a:r>
                        <a:rPr lang="en-US" sz="3300">
                          <a:solidFill>
                            <a:srgbClr val="000000"/>
                          </a:solidFill>
                          <a:latin typeface="Montserrat Bold"/>
                        </a:rPr>
                        <a:t>Glassdoor</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200"/>
                        </a:lnSpc>
                        <a:defRPr/>
                      </a:pPr>
                      <a:r>
                        <a:rPr lang="en-US" sz="3000">
                          <a:solidFill>
                            <a:srgbClr val="FFFFFF"/>
                          </a:solidFill>
                          <a:latin typeface="Montserrat Bold"/>
                        </a:rPr>
                        <a:t>28,780</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54,715</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91</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3"/>
                  </a:ext>
                </a:extLst>
              </a:tr>
              <a:tr h="1112307">
                <a:tc>
                  <a:txBody>
                    <a:bodyPr/>
                    <a:lstStyle/>
                    <a:p>
                      <a:pPr algn="ctr">
                        <a:lnSpc>
                          <a:spcPts val="4620"/>
                        </a:lnSpc>
                        <a:defRPr/>
                      </a:pPr>
                      <a:r>
                        <a:rPr lang="en-US" sz="3300">
                          <a:solidFill>
                            <a:srgbClr val="000000"/>
                          </a:solidFill>
                          <a:latin typeface="Montserrat Bold"/>
                        </a:rPr>
                        <a:t>ZipRecruiter</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200"/>
                        </a:lnSpc>
                        <a:defRPr/>
                      </a:pPr>
                      <a:r>
                        <a:rPr lang="en-US" sz="3000">
                          <a:solidFill>
                            <a:srgbClr val="FFFFFF"/>
                          </a:solidFill>
                          <a:latin typeface="Montserrat Bold"/>
                        </a:rPr>
                        <a:t>31,315</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200"/>
                        </a:lnSpc>
                        <a:defRPr/>
                      </a:pPr>
                      <a:r>
                        <a:rPr lang="en-US" sz="3000">
                          <a:solidFill>
                            <a:srgbClr val="FFFFFF"/>
                          </a:solidFill>
                          <a:latin typeface="Montserrat Bold"/>
                        </a:rPr>
                        <a:t>55,376</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8,210</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4"/>
                  </a:ext>
                </a:extLst>
              </a:tr>
              <a:tr h="1112307">
                <a:tc>
                  <a:txBody>
                    <a:bodyPr/>
                    <a:lstStyle/>
                    <a:p>
                      <a:pPr algn="ctr">
                        <a:lnSpc>
                          <a:spcPts val="4620"/>
                        </a:lnSpc>
                        <a:defRPr/>
                      </a:pPr>
                      <a:r>
                        <a:rPr lang="en-US" sz="3300">
                          <a:solidFill>
                            <a:srgbClr val="000000"/>
                          </a:solidFill>
                          <a:latin typeface="Montserrat Bold"/>
                        </a:rPr>
                        <a:t>Naukri</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200"/>
                        </a:lnSpc>
                        <a:defRPr/>
                      </a:pPr>
                      <a:r>
                        <a:rPr lang="en-US" sz="3000">
                          <a:solidFill>
                            <a:srgbClr val="FFFFFF"/>
                          </a:solidFill>
                          <a:latin typeface="Montserrat Bold"/>
                        </a:rPr>
                        <a:t>14,904</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200"/>
                        </a:lnSpc>
                        <a:defRPr/>
                      </a:pPr>
                      <a:r>
                        <a:rPr lang="en-US" sz="3000">
                          <a:solidFill>
                            <a:srgbClr val="FFFFFF"/>
                          </a:solidFill>
                          <a:latin typeface="Montserrat Bold"/>
                        </a:rPr>
                        <a:t>8,981</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199"/>
                        </a:lnSpc>
                        <a:defRPr/>
                      </a:pPr>
                      <a:r>
                        <a:rPr lang="en-US" sz="2999">
                          <a:solidFill>
                            <a:srgbClr val="FFFFFF"/>
                          </a:solidFill>
                          <a:latin typeface="Montserrat Bold"/>
                        </a:rPr>
                        <a:t>954</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5"/>
                  </a:ext>
                </a:extLst>
              </a:tr>
              <a:tr h="1112307">
                <a:tc>
                  <a:txBody>
                    <a:bodyPr/>
                    <a:lstStyle/>
                    <a:p>
                      <a:pPr algn="ctr">
                        <a:lnSpc>
                          <a:spcPts val="4620"/>
                        </a:lnSpc>
                        <a:defRPr/>
                      </a:pPr>
                      <a:r>
                        <a:rPr lang="en-US" sz="3300" dirty="0">
                          <a:solidFill>
                            <a:srgbClr val="000000"/>
                          </a:solidFill>
                          <a:latin typeface="Montserrat Bold"/>
                        </a:rPr>
                        <a:t>Total</a:t>
                      </a:r>
                      <a:endParaRPr lang="en-US" sz="1100" dirty="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5CE1E6"/>
                    </a:solidFill>
                  </a:tcPr>
                </a:tc>
                <a:tc>
                  <a:txBody>
                    <a:bodyPr/>
                    <a:lstStyle/>
                    <a:p>
                      <a:pPr algn="ctr">
                        <a:lnSpc>
                          <a:spcPts val="4200"/>
                        </a:lnSpc>
                        <a:defRPr/>
                      </a:pPr>
                      <a:r>
                        <a:rPr lang="en-US" sz="3000">
                          <a:solidFill>
                            <a:srgbClr val="FFFFFF"/>
                          </a:solidFill>
                          <a:latin typeface="Montserrat Bold"/>
                        </a:rPr>
                        <a:t>227,969</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tc>
                  <a:txBody>
                    <a:bodyPr/>
                    <a:lstStyle/>
                    <a:p>
                      <a:pPr algn="ctr">
                        <a:lnSpc>
                          <a:spcPts val="4200"/>
                        </a:lnSpc>
                        <a:defRPr/>
                      </a:pPr>
                      <a:r>
                        <a:rPr lang="en-US" sz="3000">
                          <a:solidFill>
                            <a:srgbClr val="FFFFFF"/>
                          </a:solidFill>
                          <a:latin typeface="Montserrat Bold"/>
                        </a:rPr>
                        <a:t>335,135</a:t>
                      </a:r>
                      <a:endParaRPr lang="en-US" sz="110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FF0000"/>
                    </a:solidFill>
                  </a:tcPr>
                </a:tc>
                <a:tc>
                  <a:txBody>
                    <a:bodyPr/>
                    <a:lstStyle/>
                    <a:p>
                      <a:pPr algn="ctr">
                        <a:lnSpc>
                          <a:spcPts val="4199"/>
                        </a:lnSpc>
                        <a:defRPr/>
                      </a:pPr>
                      <a:r>
                        <a:rPr lang="en-US" sz="2999" dirty="0">
                          <a:solidFill>
                            <a:srgbClr val="FFFFFF"/>
                          </a:solidFill>
                          <a:latin typeface="Montserrat Bold"/>
                        </a:rPr>
                        <a:t>108,819</a:t>
                      </a:r>
                      <a:endParaRPr lang="en-US" sz="1100" dirty="0"/>
                    </a:p>
                  </a:txBody>
                  <a:tcPr marL="190500" marR="190500" marT="190500" marB="19050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2D2F30"/>
                    </a:solidFill>
                  </a:tcPr>
                </a:tc>
                <a:extLst>
                  <a:ext uri="{0D108BD9-81ED-4DB2-BD59-A6C34878D82A}">
                    <a16:rowId xmlns:a16="http://schemas.microsoft.com/office/drawing/2014/main" val="10006"/>
                  </a:ext>
                </a:extLst>
              </a:tr>
            </a:tbl>
          </a:graphicData>
        </a:graphic>
      </p:graphicFrame>
      <p:sp>
        <p:nvSpPr>
          <p:cNvPr id="6" name="TextBox 6"/>
          <p:cNvSpPr txBox="1"/>
          <p:nvPr/>
        </p:nvSpPr>
        <p:spPr>
          <a:xfrm>
            <a:off x="884025" y="226543"/>
            <a:ext cx="8813105" cy="1460528"/>
          </a:xfrm>
          <a:prstGeom prst="rect">
            <a:avLst/>
          </a:prstGeom>
        </p:spPr>
        <p:txBody>
          <a:bodyPr lIns="0" tIns="0" rIns="0" bIns="0" rtlCol="0" anchor="t">
            <a:spAutoFit/>
          </a:bodyPr>
          <a:lstStyle/>
          <a:p>
            <a:pPr>
              <a:lnSpc>
                <a:spcPts val="11848"/>
              </a:lnSpc>
            </a:pPr>
            <a:r>
              <a:rPr lang="en-US" sz="8463" dirty="0">
                <a:latin typeface="League Spartan"/>
              </a:rPr>
              <a:t>Jobs on React </a:t>
            </a:r>
          </a:p>
        </p:txBody>
      </p:sp>
      <p:sp>
        <p:nvSpPr>
          <p:cNvPr id="10" name="Rectangle 9">
            <a:extLst>
              <a:ext uri="{FF2B5EF4-FFF2-40B4-BE49-F238E27FC236}">
                <a16:creationId xmlns:a16="http://schemas.microsoft.com/office/drawing/2014/main" id="{5E5D3030-EA00-CB12-9E12-F7C10B8A19CE}"/>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1" name="Rectangle 10">
            <a:extLst>
              <a:ext uri="{FF2B5EF4-FFF2-40B4-BE49-F238E27FC236}">
                <a16:creationId xmlns:a16="http://schemas.microsoft.com/office/drawing/2014/main" id="{4C7A1C47-86EB-2C9E-C865-33FBAB422687}"/>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2" name="Rectangle 11">
            <a:extLst>
              <a:ext uri="{FF2B5EF4-FFF2-40B4-BE49-F238E27FC236}">
                <a16:creationId xmlns:a16="http://schemas.microsoft.com/office/drawing/2014/main" id="{C39EA03B-24B4-421C-A52A-D7DB4D0764C3}"/>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29</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76906" y="655651"/>
            <a:ext cx="10837236" cy="1809013"/>
          </a:xfrm>
          <a:prstGeom prst="rect">
            <a:avLst/>
          </a:prstGeom>
        </p:spPr>
        <p:txBody>
          <a:bodyPr lIns="0" tIns="0" rIns="0" bIns="0" rtlCol="0" anchor="t">
            <a:spAutoFit/>
          </a:bodyPr>
          <a:lstStyle/>
          <a:p>
            <a:pPr>
              <a:lnSpc>
                <a:spcPts val="14740"/>
              </a:lnSpc>
            </a:pPr>
            <a:r>
              <a:rPr lang="en-US" sz="10529" dirty="0">
                <a:latin typeface="Neue Machina Ultra-Bold"/>
              </a:rPr>
              <a:t>Agenda</a:t>
            </a:r>
          </a:p>
        </p:txBody>
      </p:sp>
      <p:sp>
        <p:nvSpPr>
          <p:cNvPr id="10" name="TextBox 10"/>
          <p:cNvSpPr txBox="1"/>
          <p:nvPr/>
        </p:nvSpPr>
        <p:spPr>
          <a:xfrm>
            <a:off x="2509268" y="3074116"/>
            <a:ext cx="5158244" cy="3175635"/>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What is React</a:t>
            </a:r>
          </a:p>
          <a:p>
            <a:pPr marL="777240" lvl="1" indent="-388620">
              <a:lnSpc>
                <a:spcPts val="5040"/>
              </a:lnSpc>
              <a:buFont typeface="Arial"/>
              <a:buChar char="•"/>
            </a:pPr>
            <a:r>
              <a:rPr lang="en-US" sz="3600" dirty="0">
                <a:latin typeface="Montserrat Classic"/>
              </a:rPr>
              <a:t>Why Learn React</a:t>
            </a:r>
          </a:p>
          <a:p>
            <a:pPr marL="777240" lvl="1" indent="-388620">
              <a:lnSpc>
                <a:spcPts val="5040"/>
              </a:lnSpc>
              <a:buFont typeface="Arial"/>
              <a:buChar char="•"/>
            </a:pPr>
            <a:r>
              <a:rPr lang="en-US" sz="3600" dirty="0">
                <a:latin typeface="Montserrat Classic"/>
              </a:rPr>
              <a:t>Prerequisites</a:t>
            </a:r>
          </a:p>
          <a:p>
            <a:pPr marL="777240" lvl="1" indent="-388620">
              <a:lnSpc>
                <a:spcPts val="5040"/>
              </a:lnSpc>
              <a:buFont typeface="Arial"/>
              <a:buChar char="•"/>
            </a:pPr>
            <a:r>
              <a:rPr lang="en-US" sz="3600" dirty="0">
                <a:latin typeface="Montserrat Classic"/>
              </a:rPr>
              <a:t>React Features</a:t>
            </a:r>
          </a:p>
          <a:p>
            <a:pPr marL="777240" lvl="1" indent="-388620">
              <a:lnSpc>
                <a:spcPts val="5040"/>
              </a:lnSpc>
              <a:buFont typeface="Arial"/>
              <a:buChar char="•"/>
            </a:pPr>
            <a:r>
              <a:rPr lang="en-US" sz="3600" dirty="0">
                <a:latin typeface="Montserrat Classic"/>
              </a:rPr>
              <a:t>Installation</a:t>
            </a:r>
          </a:p>
        </p:txBody>
      </p:sp>
      <p:sp>
        <p:nvSpPr>
          <p:cNvPr id="11" name="TextBox 11"/>
          <p:cNvSpPr txBox="1"/>
          <p:nvPr/>
        </p:nvSpPr>
        <p:spPr>
          <a:xfrm>
            <a:off x="8374798" y="2461026"/>
            <a:ext cx="5158244" cy="3776483"/>
          </a:xfrm>
          <a:prstGeom prst="rect">
            <a:avLst/>
          </a:prstGeom>
        </p:spPr>
        <p:txBody>
          <a:bodyPr lIns="0" tIns="0" rIns="0" bIns="0" rtlCol="0" anchor="t">
            <a:spAutoFit/>
          </a:bodyPr>
          <a:lstStyle/>
          <a:p>
            <a:pPr marL="388620" lvl="1">
              <a:lnSpc>
                <a:spcPts val="5040"/>
              </a:lnSpc>
            </a:pPr>
            <a:endParaRPr lang="en-US" sz="3600" dirty="0">
              <a:latin typeface="Montserrat Classic"/>
            </a:endParaRPr>
          </a:p>
          <a:p>
            <a:pPr marL="777240" lvl="1" indent="-388620">
              <a:lnSpc>
                <a:spcPts val="5040"/>
              </a:lnSpc>
              <a:buFont typeface="Arial"/>
              <a:buChar char="•"/>
            </a:pPr>
            <a:r>
              <a:rPr lang="en-US" sz="3600" dirty="0">
                <a:latin typeface="Montserrat Classic"/>
              </a:rPr>
              <a:t>Industry Demand</a:t>
            </a:r>
          </a:p>
          <a:p>
            <a:pPr marL="777240" lvl="1" indent="-388620">
              <a:lnSpc>
                <a:spcPts val="5040"/>
              </a:lnSpc>
              <a:buFont typeface="Arial"/>
              <a:buChar char="•"/>
            </a:pPr>
            <a:r>
              <a:rPr lang="en-US" sz="3600" dirty="0">
                <a:latin typeface="Montserrat Classic"/>
              </a:rPr>
              <a:t>Jobs</a:t>
            </a:r>
          </a:p>
          <a:p>
            <a:pPr marL="777240" lvl="1" indent="-388620">
              <a:lnSpc>
                <a:spcPts val="5040"/>
              </a:lnSpc>
              <a:buFont typeface="Arial"/>
              <a:buChar char="•"/>
            </a:pPr>
            <a:r>
              <a:rPr lang="en-US" sz="3600" dirty="0">
                <a:latin typeface="Montserrat Classic"/>
              </a:rPr>
              <a:t>Roadmap</a:t>
            </a:r>
          </a:p>
          <a:p>
            <a:pPr marL="777240" lvl="1" indent="-388620">
              <a:lnSpc>
                <a:spcPts val="5040"/>
              </a:lnSpc>
              <a:buFont typeface="Arial"/>
              <a:buChar char="•"/>
            </a:pPr>
            <a:r>
              <a:rPr lang="en-US" sz="3600" dirty="0">
                <a:latin typeface="Montserrat Classic"/>
              </a:rPr>
              <a:t>Next Steps</a:t>
            </a:r>
          </a:p>
          <a:p>
            <a:pPr marL="777240" lvl="1" indent="-388620">
              <a:lnSpc>
                <a:spcPts val="5040"/>
              </a:lnSpc>
              <a:buFont typeface="Arial"/>
              <a:buChar char="•"/>
            </a:pPr>
            <a:r>
              <a:rPr lang="en-US" sz="3600" dirty="0">
                <a:latin typeface="Montserrat Classic"/>
              </a:rPr>
              <a:t>Summary</a:t>
            </a:r>
          </a:p>
        </p:txBody>
      </p:sp>
      <p:sp>
        <p:nvSpPr>
          <p:cNvPr id="15" name="Rectangle 14">
            <a:extLst>
              <a:ext uri="{FF2B5EF4-FFF2-40B4-BE49-F238E27FC236}">
                <a16:creationId xmlns:a16="http://schemas.microsoft.com/office/drawing/2014/main" id="{23985ACC-7D9B-D396-F35F-522D2B89ACA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6" name="Rectangle 15">
            <a:extLst>
              <a:ext uri="{FF2B5EF4-FFF2-40B4-BE49-F238E27FC236}">
                <a16:creationId xmlns:a16="http://schemas.microsoft.com/office/drawing/2014/main" id="{A0B03B08-AD1A-9373-A4B4-E0B60B341907}"/>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7" name="Rectangle 16">
            <a:extLst>
              <a:ext uri="{FF2B5EF4-FFF2-40B4-BE49-F238E27FC236}">
                <a16:creationId xmlns:a16="http://schemas.microsoft.com/office/drawing/2014/main" id="{21B98CE0-1742-BB6F-4F42-D9AF15E4267E}"/>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a:t>
            </a:r>
            <a:endParaRPr lang="en-US"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9457888" y="5124560"/>
            <a:ext cx="6699880" cy="4133740"/>
          </a:xfrm>
          <a:custGeom>
            <a:avLst/>
            <a:gdLst/>
            <a:ahLst/>
            <a:cxnLst/>
            <a:rect l="l" t="t" r="r" b="b"/>
            <a:pathLst>
              <a:path w="6699880" h="4133740">
                <a:moveTo>
                  <a:pt x="0" y="0"/>
                </a:moveTo>
                <a:lnTo>
                  <a:pt x="6699880" y="0"/>
                </a:lnTo>
                <a:lnTo>
                  <a:pt x="6699880" y="4133740"/>
                </a:lnTo>
                <a:lnTo>
                  <a:pt x="0" y="4133740"/>
                </a:lnTo>
                <a:lnTo>
                  <a:pt x="0" y="0"/>
                </a:lnTo>
                <a:close/>
              </a:path>
            </a:pathLst>
          </a:custGeom>
          <a:blipFill>
            <a:blip r:embed="rId2"/>
            <a:stretch>
              <a:fillRect/>
            </a:stretch>
          </a:blipFill>
        </p:spPr>
      </p:sp>
      <p:sp>
        <p:nvSpPr>
          <p:cNvPr id="6" name="Freeform 6"/>
          <p:cNvSpPr/>
          <p:nvPr/>
        </p:nvSpPr>
        <p:spPr>
          <a:xfrm>
            <a:off x="2086011" y="5124560"/>
            <a:ext cx="6699880" cy="4133740"/>
          </a:xfrm>
          <a:custGeom>
            <a:avLst/>
            <a:gdLst/>
            <a:ahLst/>
            <a:cxnLst/>
            <a:rect l="l" t="t" r="r" b="b"/>
            <a:pathLst>
              <a:path w="6699880" h="4133740">
                <a:moveTo>
                  <a:pt x="0" y="0"/>
                </a:moveTo>
                <a:lnTo>
                  <a:pt x="6699880" y="0"/>
                </a:lnTo>
                <a:lnTo>
                  <a:pt x="6699880" y="4133740"/>
                </a:lnTo>
                <a:lnTo>
                  <a:pt x="0" y="4133740"/>
                </a:lnTo>
                <a:lnTo>
                  <a:pt x="0" y="0"/>
                </a:lnTo>
                <a:close/>
              </a:path>
            </a:pathLst>
          </a:custGeom>
          <a:blipFill>
            <a:blip r:embed="rId3"/>
            <a:stretch>
              <a:fillRect/>
            </a:stretch>
          </a:blipFill>
        </p:spPr>
      </p:sp>
      <p:sp>
        <p:nvSpPr>
          <p:cNvPr id="7" name="TextBox 7"/>
          <p:cNvSpPr txBox="1"/>
          <p:nvPr/>
        </p:nvSpPr>
        <p:spPr>
          <a:xfrm>
            <a:off x="1028700" y="514350"/>
            <a:ext cx="10599526" cy="1460528"/>
          </a:xfrm>
          <a:prstGeom prst="rect">
            <a:avLst/>
          </a:prstGeom>
        </p:spPr>
        <p:txBody>
          <a:bodyPr lIns="0" tIns="0" rIns="0" bIns="0" rtlCol="0" anchor="t">
            <a:spAutoFit/>
          </a:bodyPr>
          <a:lstStyle/>
          <a:p>
            <a:pPr>
              <a:lnSpc>
                <a:spcPts val="11848"/>
              </a:lnSpc>
            </a:pPr>
            <a:r>
              <a:rPr lang="en-US" sz="8463" dirty="0">
                <a:latin typeface="League Spartan"/>
              </a:rPr>
              <a:t>Packages on React</a:t>
            </a:r>
          </a:p>
        </p:txBody>
      </p:sp>
      <p:sp>
        <p:nvSpPr>
          <p:cNvPr id="8" name="TextBox 8"/>
          <p:cNvSpPr txBox="1"/>
          <p:nvPr/>
        </p:nvSpPr>
        <p:spPr>
          <a:xfrm>
            <a:off x="1868678" y="2056752"/>
            <a:ext cx="14289090" cy="2537460"/>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A React.JS developer with less than a year of experience can expect to make about ₹400,000 - ₹600,000 annually. </a:t>
            </a:r>
          </a:p>
          <a:p>
            <a:pPr marL="777240" lvl="1" indent="-388620">
              <a:lnSpc>
                <a:spcPts val="5040"/>
              </a:lnSpc>
              <a:buFont typeface="Arial"/>
              <a:buChar char="•"/>
            </a:pPr>
            <a:r>
              <a:rPr lang="en-US" sz="3600" dirty="0">
                <a:latin typeface="Montserrat Classic"/>
              </a:rPr>
              <a:t>2–3 years of experience can earn 600,000–800,000 LPA.</a:t>
            </a:r>
          </a:p>
          <a:p>
            <a:pPr marL="777240" lvl="1" indent="-388620">
              <a:lnSpc>
                <a:spcPts val="5040"/>
              </a:lnSpc>
              <a:spcBef>
                <a:spcPct val="0"/>
              </a:spcBef>
              <a:buFont typeface="Arial"/>
              <a:buChar char="•"/>
            </a:pPr>
            <a:r>
              <a:rPr lang="en-US" sz="3600" dirty="0">
                <a:latin typeface="Montserrat Classic"/>
              </a:rPr>
              <a:t>5-6 years of experience can earn 1000,000–1300,000 LPA.</a:t>
            </a:r>
          </a:p>
        </p:txBody>
      </p:sp>
      <p:sp>
        <p:nvSpPr>
          <p:cNvPr id="12" name="Rectangle 11">
            <a:extLst>
              <a:ext uri="{FF2B5EF4-FFF2-40B4-BE49-F238E27FC236}">
                <a16:creationId xmlns:a16="http://schemas.microsoft.com/office/drawing/2014/main" id="{DFA10CEF-A49C-19FE-A36A-FE6149180C7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3" name="Rectangle 12">
            <a:extLst>
              <a:ext uri="{FF2B5EF4-FFF2-40B4-BE49-F238E27FC236}">
                <a16:creationId xmlns:a16="http://schemas.microsoft.com/office/drawing/2014/main" id="{13A7A2A6-40A7-6BD9-BA23-DE54DCA79A46}"/>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4" name="Rectangle 13">
            <a:extLst>
              <a:ext uri="{FF2B5EF4-FFF2-40B4-BE49-F238E27FC236}">
                <a16:creationId xmlns:a16="http://schemas.microsoft.com/office/drawing/2014/main" id="{29753D17-C873-A4E5-A3F0-A15B98093E3F}"/>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30</a:t>
            </a:r>
            <a:endParaRPr 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173532" y="4947224"/>
            <a:ext cx="3620950" cy="1989669"/>
          </a:xfrm>
          <a:custGeom>
            <a:avLst/>
            <a:gdLst/>
            <a:ahLst/>
            <a:cxnLst/>
            <a:rect l="l" t="t" r="r" b="b"/>
            <a:pathLst>
              <a:path w="3620950" h="1989669">
                <a:moveTo>
                  <a:pt x="0" y="0"/>
                </a:moveTo>
                <a:lnTo>
                  <a:pt x="3620951" y="0"/>
                </a:lnTo>
                <a:lnTo>
                  <a:pt x="3620951" y="1989669"/>
                </a:lnTo>
                <a:lnTo>
                  <a:pt x="0" y="1989669"/>
                </a:lnTo>
                <a:lnTo>
                  <a:pt x="0" y="0"/>
                </a:lnTo>
                <a:close/>
              </a:path>
            </a:pathLst>
          </a:custGeom>
          <a:blipFill>
            <a:blip r:embed="rId2"/>
            <a:stretch>
              <a:fillRect/>
            </a:stretch>
          </a:blipFill>
        </p:spPr>
      </p:sp>
      <p:sp>
        <p:nvSpPr>
          <p:cNvPr id="5" name="Freeform 5"/>
          <p:cNvSpPr/>
          <p:nvPr/>
        </p:nvSpPr>
        <p:spPr>
          <a:xfrm>
            <a:off x="0" y="3616472"/>
            <a:ext cx="3515370" cy="3515370"/>
          </a:xfrm>
          <a:custGeom>
            <a:avLst/>
            <a:gdLst/>
            <a:ahLst/>
            <a:cxnLst/>
            <a:rect l="l" t="t" r="r" b="b"/>
            <a:pathLst>
              <a:path w="3515370" h="3515370">
                <a:moveTo>
                  <a:pt x="0" y="0"/>
                </a:moveTo>
                <a:lnTo>
                  <a:pt x="3515370" y="0"/>
                </a:lnTo>
                <a:lnTo>
                  <a:pt x="3515370" y="3515371"/>
                </a:lnTo>
                <a:lnTo>
                  <a:pt x="0" y="3515371"/>
                </a:lnTo>
                <a:lnTo>
                  <a:pt x="0" y="0"/>
                </a:lnTo>
                <a:close/>
              </a:path>
            </a:pathLst>
          </a:custGeom>
          <a:blipFill>
            <a:blip r:embed="rId3"/>
            <a:stretch>
              <a:fillRect/>
            </a:stretch>
          </a:blipFill>
        </p:spPr>
      </p:sp>
      <p:grpSp>
        <p:nvGrpSpPr>
          <p:cNvPr id="6" name="Group 6"/>
          <p:cNvGrpSpPr/>
          <p:nvPr/>
        </p:nvGrpSpPr>
        <p:grpSpPr>
          <a:xfrm>
            <a:off x="2714326" y="2309165"/>
            <a:ext cx="12681193" cy="6949135"/>
            <a:chOff x="0" y="0"/>
            <a:chExt cx="3339903" cy="1830225"/>
          </a:xfrm>
        </p:grpSpPr>
        <p:sp>
          <p:nvSpPr>
            <p:cNvPr id="7" name="Freeform 7"/>
            <p:cNvSpPr/>
            <p:nvPr/>
          </p:nvSpPr>
          <p:spPr>
            <a:xfrm>
              <a:off x="0" y="0"/>
              <a:ext cx="3339903" cy="1830225"/>
            </a:xfrm>
            <a:custGeom>
              <a:avLst/>
              <a:gdLst/>
              <a:ahLst/>
              <a:cxnLst/>
              <a:rect l="l" t="t" r="r" b="b"/>
              <a:pathLst>
                <a:path w="3339903" h="1830225">
                  <a:moveTo>
                    <a:pt x="0" y="0"/>
                  </a:moveTo>
                  <a:lnTo>
                    <a:pt x="3339903" y="0"/>
                  </a:lnTo>
                  <a:lnTo>
                    <a:pt x="3339903" y="1830225"/>
                  </a:lnTo>
                  <a:lnTo>
                    <a:pt x="0" y="1830225"/>
                  </a:lnTo>
                  <a:lnTo>
                    <a:pt x="0" y="0"/>
                  </a:lnTo>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028700" y="743800"/>
            <a:ext cx="7119102" cy="1451915"/>
          </a:xfrm>
          <a:prstGeom prst="rect">
            <a:avLst/>
          </a:prstGeom>
        </p:spPr>
        <p:txBody>
          <a:bodyPr lIns="0" tIns="0" rIns="0" bIns="0" rtlCol="0" anchor="t">
            <a:spAutoFit/>
          </a:bodyPr>
          <a:lstStyle/>
          <a:p>
            <a:pPr>
              <a:lnSpc>
                <a:spcPts val="11848"/>
              </a:lnSpc>
            </a:pPr>
            <a:r>
              <a:rPr lang="en-US" sz="8463" dirty="0">
                <a:latin typeface="Neue Machina Ultra-Bold"/>
              </a:rPr>
              <a:t>Roadmap</a:t>
            </a:r>
          </a:p>
        </p:txBody>
      </p:sp>
      <p:sp>
        <p:nvSpPr>
          <p:cNvPr id="12" name="TextBox 12"/>
          <p:cNvSpPr txBox="1"/>
          <p:nvPr/>
        </p:nvSpPr>
        <p:spPr>
          <a:xfrm>
            <a:off x="3898055" y="2777986"/>
            <a:ext cx="2434165" cy="781050"/>
          </a:xfrm>
          <a:prstGeom prst="rect">
            <a:avLst/>
          </a:prstGeom>
        </p:spPr>
        <p:txBody>
          <a:bodyPr wrap="square" lIns="0" tIns="0" rIns="0" bIns="0" rtlCol="0" anchor="t">
            <a:spAutoFit/>
          </a:bodyPr>
          <a:lstStyle/>
          <a:p>
            <a:pPr algn="ctr">
              <a:lnSpc>
                <a:spcPts val="3000"/>
              </a:lnSpc>
            </a:pPr>
            <a:r>
              <a:rPr lang="en-US" sz="3000" dirty="0">
                <a:solidFill>
                  <a:srgbClr val="FF0000"/>
                </a:solidFill>
                <a:latin typeface="Canva Sans Bold"/>
              </a:rPr>
              <a:t>HTML</a:t>
            </a:r>
          </a:p>
          <a:p>
            <a:pPr algn="ctr">
              <a:lnSpc>
                <a:spcPts val="3000"/>
              </a:lnSpc>
            </a:pPr>
            <a:r>
              <a:rPr lang="en-US" sz="3000" dirty="0">
                <a:solidFill>
                  <a:srgbClr val="FF0000"/>
                </a:solidFill>
                <a:latin typeface="Canva Sans Bold"/>
              </a:rPr>
              <a:t>( 2-3 Days )</a:t>
            </a:r>
          </a:p>
        </p:txBody>
      </p:sp>
      <p:sp>
        <p:nvSpPr>
          <p:cNvPr id="13" name="TextBox 13"/>
          <p:cNvSpPr txBox="1"/>
          <p:nvPr/>
        </p:nvSpPr>
        <p:spPr>
          <a:xfrm>
            <a:off x="5237496" y="8040814"/>
            <a:ext cx="2589808" cy="963930"/>
          </a:xfrm>
          <a:prstGeom prst="rect">
            <a:avLst/>
          </a:prstGeom>
        </p:spPr>
        <p:txBody>
          <a:bodyPr lIns="0" tIns="0" rIns="0" bIns="0" rtlCol="0" anchor="t">
            <a:spAutoFit/>
          </a:bodyPr>
          <a:lstStyle/>
          <a:p>
            <a:pPr algn="ctr">
              <a:lnSpc>
                <a:spcPts val="4200"/>
              </a:lnSpc>
            </a:pPr>
            <a:r>
              <a:rPr lang="en-US" sz="3000">
                <a:solidFill>
                  <a:srgbClr val="2CA0E2"/>
                </a:solidFill>
                <a:latin typeface="Canva Sans Bold"/>
              </a:rPr>
              <a:t>CSS</a:t>
            </a:r>
          </a:p>
          <a:p>
            <a:pPr algn="ctr">
              <a:lnSpc>
                <a:spcPts val="2970"/>
              </a:lnSpc>
            </a:pPr>
            <a:r>
              <a:rPr lang="en-US" sz="3000">
                <a:solidFill>
                  <a:srgbClr val="2CA0E2"/>
                </a:solidFill>
                <a:latin typeface="Canva Sans Bold"/>
              </a:rPr>
              <a:t>( 10 -15 Days )</a:t>
            </a:r>
          </a:p>
        </p:txBody>
      </p:sp>
      <p:sp>
        <p:nvSpPr>
          <p:cNvPr id="14" name="TextBox 14"/>
          <p:cNvSpPr txBox="1"/>
          <p:nvPr/>
        </p:nvSpPr>
        <p:spPr>
          <a:xfrm>
            <a:off x="6651796" y="2635111"/>
            <a:ext cx="3467129" cy="969645"/>
          </a:xfrm>
          <a:prstGeom prst="rect">
            <a:avLst/>
          </a:prstGeom>
        </p:spPr>
        <p:txBody>
          <a:bodyPr lIns="0" tIns="0" rIns="0" bIns="0" rtlCol="0" anchor="t">
            <a:spAutoFit/>
          </a:bodyPr>
          <a:lstStyle/>
          <a:p>
            <a:pPr>
              <a:lnSpc>
                <a:spcPts val="4200"/>
              </a:lnSpc>
            </a:pPr>
            <a:r>
              <a:rPr lang="en-US" sz="3000">
                <a:solidFill>
                  <a:srgbClr val="EF932B"/>
                </a:solidFill>
                <a:latin typeface="Canva Sans Bold"/>
              </a:rPr>
              <a:t>JavaScript Basics</a:t>
            </a:r>
          </a:p>
          <a:p>
            <a:pPr algn="ctr">
              <a:lnSpc>
                <a:spcPts val="3030"/>
              </a:lnSpc>
            </a:pPr>
            <a:r>
              <a:rPr lang="en-US" sz="3000">
                <a:solidFill>
                  <a:srgbClr val="EF932B"/>
                </a:solidFill>
                <a:latin typeface="Canva Sans Bold"/>
              </a:rPr>
              <a:t>( 2 - 3 Weeks )</a:t>
            </a:r>
          </a:p>
        </p:txBody>
      </p:sp>
      <p:sp>
        <p:nvSpPr>
          <p:cNvPr id="15" name="TextBox 15"/>
          <p:cNvSpPr txBox="1"/>
          <p:nvPr/>
        </p:nvSpPr>
        <p:spPr>
          <a:xfrm>
            <a:off x="8794370" y="8042719"/>
            <a:ext cx="2885392" cy="926472"/>
          </a:xfrm>
          <a:prstGeom prst="rect">
            <a:avLst/>
          </a:prstGeom>
        </p:spPr>
        <p:txBody>
          <a:bodyPr wrap="square" lIns="0" tIns="0" rIns="0" bIns="0" rtlCol="0" anchor="t">
            <a:spAutoFit/>
          </a:bodyPr>
          <a:lstStyle/>
          <a:p>
            <a:pPr algn="ctr">
              <a:lnSpc>
                <a:spcPts val="4200"/>
              </a:lnSpc>
            </a:pPr>
            <a:r>
              <a:rPr lang="en-US" sz="3000" dirty="0">
                <a:solidFill>
                  <a:srgbClr val="00BF63"/>
                </a:solidFill>
                <a:latin typeface="Canva Sans Bold"/>
              </a:rPr>
              <a:t>React Basics</a:t>
            </a:r>
          </a:p>
          <a:p>
            <a:pPr algn="ctr">
              <a:lnSpc>
                <a:spcPts val="3000"/>
              </a:lnSpc>
            </a:pPr>
            <a:r>
              <a:rPr lang="en-US" sz="3000" dirty="0">
                <a:solidFill>
                  <a:srgbClr val="00BF63"/>
                </a:solidFill>
                <a:latin typeface="Canva Sans Bold"/>
              </a:rPr>
              <a:t>( 2 - 3 Weeks )</a:t>
            </a:r>
          </a:p>
        </p:txBody>
      </p:sp>
      <p:sp>
        <p:nvSpPr>
          <p:cNvPr id="16" name="TextBox 16"/>
          <p:cNvSpPr txBox="1"/>
          <p:nvPr/>
        </p:nvSpPr>
        <p:spPr>
          <a:xfrm>
            <a:off x="10538060" y="2635111"/>
            <a:ext cx="2920782" cy="926472"/>
          </a:xfrm>
          <a:prstGeom prst="rect">
            <a:avLst/>
          </a:prstGeom>
        </p:spPr>
        <p:txBody>
          <a:bodyPr wrap="square" lIns="0" tIns="0" rIns="0" bIns="0" rtlCol="0" anchor="t">
            <a:spAutoFit/>
          </a:bodyPr>
          <a:lstStyle/>
          <a:p>
            <a:pPr algn="ctr">
              <a:lnSpc>
                <a:spcPts val="4200"/>
              </a:lnSpc>
            </a:pPr>
            <a:r>
              <a:rPr lang="en-US" sz="3000" dirty="0">
                <a:solidFill>
                  <a:srgbClr val="CB6CE6"/>
                </a:solidFill>
                <a:latin typeface="Canva Sans Bold"/>
              </a:rPr>
              <a:t>Git/GitHub</a:t>
            </a:r>
          </a:p>
          <a:p>
            <a:pPr algn="ctr">
              <a:lnSpc>
                <a:spcPts val="3030"/>
              </a:lnSpc>
            </a:pPr>
            <a:r>
              <a:rPr lang="en-US" sz="3000" dirty="0">
                <a:solidFill>
                  <a:srgbClr val="CB6CE6"/>
                </a:solidFill>
                <a:latin typeface="Canva Sans Bold"/>
              </a:rPr>
              <a:t>( 1 - 2 Weeks )</a:t>
            </a:r>
          </a:p>
        </p:txBody>
      </p:sp>
      <p:sp>
        <p:nvSpPr>
          <p:cNvPr id="17" name="TextBox 17"/>
          <p:cNvSpPr txBox="1"/>
          <p:nvPr/>
        </p:nvSpPr>
        <p:spPr>
          <a:xfrm>
            <a:off x="12040754" y="8126539"/>
            <a:ext cx="3132779" cy="843915"/>
          </a:xfrm>
          <a:prstGeom prst="rect">
            <a:avLst/>
          </a:prstGeom>
        </p:spPr>
        <p:txBody>
          <a:bodyPr lIns="0" tIns="0" rIns="0" bIns="0" rtlCol="0" anchor="t">
            <a:spAutoFit/>
          </a:bodyPr>
          <a:lstStyle/>
          <a:p>
            <a:pPr algn="ctr">
              <a:lnSpc>
                <a:spcPts val="3330"/>
              </a:lnSpc>
            </a:pPr>
            <a:r>
              <a:rPr lang="en-US" sz="3000">
                <a:solidFill>
                  <a:srgbClr val="E44D26"/>
                </a:solidFill>
                <a:latin typeface="Canva Sans Bold"/>
              </a:rPr>
              <a:t>Advanced React</a:t>
            </a:r>
          </a:p>
          <a:p>
            <a:pPr algn="ctr">
              <a:lnSpc>
                <a:spcPts val="3330"/>
              </a:lnSpc>
            </a:pPr>
            <a:r>
              <a:rPr lang="en-US" sz="3000">
                <a:solidFill>
                  <a:srgbClr val="E44D26"/>
                </a:solidFill>
                <a:latin typeface="Canva Sans Bold"/>
              </a:rPr>
              <a:t>( 4 - 5 Weeks )</a:t>
            </a:r>
          </a:p>
        </p:txBody>
      </p:sp>
      <p:sp>
        <p:nvSpPr>
          <p:cNvPr id="18" name="TextBox 18"/>
          <p:cNvSpPr txBox="1"/>
          <p:nvPr/>
        </p:nvSpPr>
        <p:spPr>
          <a:xfrm>
            <a:off x="13242178" y="4052864"/>
            <a:ext cx="7119102" cy="790575"/>
          </a:xfrm>
          <a:prstGeom prst="rect">
            <a:avLst/>
          </a:prstGeom>
        </p:spPr>
        <p:txBody>
          <a:bodyPr lIns="0" tIns="0" rIns="0" bIns="0" rtlCol="0" anchor="t">
            <a:spAutoFit/>
          </a:bodyPr>
          <a:lstStyle/>
          <a:p>
            <a:pPr algn="ctr">
              <a:lnSpc>
                <a:spcPts val="3000"/>
              </a:lnSpc>
            </a:pPr>
            <a:r>
              <a:rPr lang="en-US" sz="3000" dirty="0">
                <a:latin typeface="Neue Machina Bold"/>
              </a:rPr>
              <a:t>React</a:t>
            </a:r>
          </a:p>
          <a:p>
            <a:pPr algn="ctr">
              <a:lnSpc>
                <a:spcPts val="3000"/>
              </a:lnSpc>
            </a:pPr>
            <a:r>
              <a:rPr lang="en-US" sz="3000" dirty="0">
                <a:latin typeface="Neue Machina Bold"/>
              </a:rPr>
              <a:t>Developer</a:t>
            </a:r>
          </a:p>
        </p:txBody>
      </p:sp>
      <p:sp>
        <p:nvSpPr>
          <p:cNvPr id="19" name="AutoShape 19"/>
          <p:cNvSpPr/>
          <p:nvPr/>
        </p:nvSpPr>
        <p:spPr>
          <a:xfrm>
            <a:off x="-531794" y="6936893"/>
            <a:ext cx="6492240" cy="0"/>
          </a:xfrm>
          <a:prstGeom prst="line">
            <a:avLst/>
          </a:prstGeom>
          <a:ln w="142875" cap="flat">
            <a:solidFill>
              <a:srgbClr val="FFFFFF"/>
            </a:solidFill>
            <a:prstDash val="solid"/>
            <a:headEnd type="none" w="sm" len="sm"/>
            <a:tailEnd type="none" w="sm" len="sm"/>
          </a:ln>
        </p:spPr>
      </p:sp>
      <p:sp>
        <p:nvSpPr>
          <p:cNvPr id="20" name="TextBox 20"/>
          <p:cNvSpPr txBox="1"/>
          <p:nvPr/>
        </p:nvSpPr>
        <p:spPr>
          <a:xfrm>
            <a:off x="-2200631" y="3339961"/>
            <a:ext cx="7119102" cy="390107"/>
          </a:xfrm>
          <a:prstGeom prst="rect">
            <a:avLst/>
          </a:prstGeom>
        </p:spPr>
        <p:txBody>
          <a:bodyPr lIns="0" tIns="0" rIns="0" bIns="0" rtlCol="0" anchor="t">
            <a:spAutoFit/>
          </a:bodyPr>
          <a:lstStyle/>
          <a:p>
            <a:pPr algn="ctr">
              <a:lnSpc>
                <a:spcPts val="3000"/>
              </a:lnSpc>
            </a:pPr>
            <a:r>
              <a:rPr lang="en-US" sz="3000" dirty="0">
                <a:latin typeface="Neue Machina Bold"/>
              </a:rPr>
              <a:t>Beginner</a:t>
            </a:r>
          </a:p>
        </p:txBody>
      </p:sp>
      <p:sp>
        <p:nvSpPr>
          <p:cNvPr id="21" name="Freeform 21"/>
          <p:cNvSpPr/>
          <p:nvPr/>
        </p:nvSpPr>
        <p:spPr>
          <a:xfrm>
            <a:off x="2714326" y="3292336"/>
            <a:ext cx="12681193" cy="4716094"/>
          </a:xfrm>
          <a:custGeom>
            <a:avLst/>
            <a:gdLst/>
            <a:ahLst/>
            <a:cxnLst/>
            <a:rect l="l" t="t" r="r" b="b"/>
            <a:pathLst>
              <a:path w="12681193" h="4716094">
                <a:moveTo>
                  <a:pt x="0" y="0"/>
                </a:moveTo>
                <a:lnTo>
                  <a:pt x="12681193" y="0"/>
                </a:lnTo>
                <a:lnTo>
                  <a:pt x="12681193" y="4716093"/>
                </a:lnTo>
                <a:lnTo>
                  <a:pt x="0" y="4716093"/>
                </a:lnTo>
                <a:lnTo>
                  <a:pt x="0" y="0"/>
                </a:lnTo>
                <a:close/>
              </a:path>
            </a:pathLst>
          </a:custGeom>
          <a:blipFill>
            <a:blip r:embed="rId4"/>
            <a:stretch>
              <a:fillRect t="-35334" b="-44038"/>
            </a:stretch>
          </a:blipFill>
        </p:spPr>
      </p:sp>
      <p:sp>
        <p:nvSpPr>
          <p:cNvPr id="25" name="Rectangle 24">
            <a:extLst>
              <a:ext uri="{FF2B5EF4-FFF2-40B4-BE49-F238E27FC236}">
                <a16:creationId xmlns:a16="http://schemas.microsoft.com/office/drawing/2014/main" id="{AB075716-6B12-BFA4-04BC-FDFAF5F60755}"/>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6" name="Rectangle 25">
            <a:extLst>
              <a:ext uri="{FF2B5EF4-FFF2-40B4-BE49-F238E27FC236}">
                <a16:creationId xmlns:a16="http://schemas.microsoft.com/office/drawing/2014/main" id="{8067E247-C525-64AD-DFB3-ECBC5014FA6F}"/>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7" name="Rectangle 26">
            <a:extLst>
              <a:ext uri="{FF2B5EF4-FFF2-40B4-BE49-F238E27FC236}">
                <a16:creationId xmlns:a16="http://schemas.microsoft.com/office/drawing/2014/main" id="{0192E4DE-8B0D-B3F0-38A0-5A5B3A851B65}"/>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31</a:t>
            </a:r>
            <a:endParaRPr 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28700" y="857250"/>
            <a:ext cx="7123146" cy="1451915"/>
          </a:xfrm>
          <a:prstGeom prst="rect">
            <a:avLst/>
          </a:prstGeom>
        </p:spPr>
        <p:txBody>
          <a:bodyPr lIns="0" tIns="0" rIns="0" bIns="0" rtlCol="0" anchor="t">
            <a:spAutoFit/>
          </a:bodyPr>
          <a:lstStyle/>
          <a:p>
            <a:pPr>
              <a:lnSpc>
                <a:spcPts val="11848"/>
              </a:lnSpc>
            </a:pPr>
            <a:r>
              <a:rPr lang="en-US" sz="8463" dirty="0">
                <a:latin typeface="Neue Machina Ultra-Bold"/>
              </a:rPr>
              <a:t>Next Steps</a:t>
            </a:r>
          </a:p>
        </p:txBody>
      </p:sp>
      <p:sp>
        <p:nvSpPr>
          <p:cNvPr id="8" name="TextBox 8"/>
          <p:cNvSpPr txBox="1"/>
          <p:nvPr/>
        </p:nvSpPr>
        <p:spPr>
          <a:xfrm>
            <a:off x="1941018" y="3432159"/>
            <a:ext cx="10820240" cy="570477"/>
          </a:xfrm>
          <a:prstGeom prst="rect">
            <a:avLst/>
          </a:prstGeom>
        </p:spPr>
        <p:txBody>
          <a:bodyPr lIns="0" tIns="0" rIns="0" bIns="0" rtlCol="0" anchor="t">
            <a:spAutoFit/>
          </a:bodyPr>
          <a:lstStyle/>
          <a:p>
            <a:pPr marL="777240" lvl="1" indent="-388620">
              <a:lnSpc>
                <a:spcPts val="5040"/>
              </a:lnSpc>
              <a:spcBef>
                <a:spcPct val="0"/>
              </a:spcBef>
              <a:buFont typeface="Arial"/>
              <a:buChar char="•"/>
            </a:pPr>
            <a:r>
              <a:rPr lang="en-US" sz="3600" dirty="0">
                <a:latin typeface="Montserrat Classic"/>
              </a:rPr>
              <a:t>React.js Docs : </a:t>
            </a:r>
            <a:r>
              <a:rPr lang="en-US" sz="3600" u="sng" dirty="0">
                <a:latin typeface="Montserrat Classic"/>
                <a:hlinkClick r:id="rId2" tooltip="https://legacy.reactjs.org">
                  <a:extLst>
                    <a:ext uri="{A12FA001-AC4F-418D-AE19-62706E023703}">
                      <ahyp:hlinkClr xmlns:ahyp="http://schemas.microsoft.com/office/drawing/2018/hyperlinkcolor" val="tx"/>
                    </a:ext>
                  </a:extLst>
                </a:hlinkClick>
              </a:rPr>
              <a:t>https://legacy.reactjs.org/</a:t>
            </a:r>
          </a:p>
        </p:txBody>
      </p:sp>
      <p:sp>
        <p:nvSpPr>
          <p:cNvPr id="9" name="TextBox 9"/>
          <p:cNvSpPr txBox="1"/>
          <p:nvPr/>
        </p:nvSpPr>
        <p:spPr>
          <a:xfrm>
            <a:off x="1941018" y="4260357"/>
            <a:ext cx="10820240" cy="570477"/>
          </a:xfrm>
          <a:prstGeom prst="rect">
            <a:avLst/>
          </a:prstGeom>
        </p:spPr>
        <p:txBody>
          <a:bodyPr lIns="0" tIns="0" rIns="0" bIns="0" rtlCol="0" anchor="t">
            <a:spAutoFit/>
          </a:bodyPr>
          <a:lstStyle/>
          <a:p>
            <a:pPr marL="777240" lvl="1" indent="-388620">
              <a:lnSpc>
                <a:spcPts val="5040"/>
              </a:lnSpc>
              <a:spcBef>
                <a:spcPct val="0"/>
              </a:spcBef>
              <a:buFont typeface="Arial"/>
              <a:buChar char="•"/>
            </a:pPr>
            <a:r>
              <a:rPr lang="en-US" sz="3600" dirty="0">
                <a:latin typeface="Montserrat Classic"/>
              </a:rPr>
              <a:t>React.js Course : </a:t>
            </a:r>
            <a:r>
              <a:rPr lang="en-US" sz="3600" u="sng" dirty="0">
                <a:latin typeface="Montserrat Classic"/>
                <a:hlinkClick r:id="rId3" tooltip="https://react-tutorial.app">
                  <a:extLst>
                    <a:ext uri="{A12FA001-AC4F-418D-AE19-62706E023703}">
                      <ahyp:hlinkClr xmlns:ahyp="http://schemas.microsoft.com/office/drawing/2018/hyperlinkcolor" val="tx"/>
                    </a:ext>
                  </a:extLst>
                </a:hlinkClick>
              </a:rPr>
              <a:t>https://react-tutorial.app/</a:t>
            </a:r>
          </a:p>
        </p:txBody>
      </p:sp>
      <p:sp>
        <p:nvSpPr>
          <p:cNvPr id="10" name="TextBox 10"/>
          <p:cNvSpPr txBox="1"/>
          <p:nvPr/>
        </p:nvSpPr>
        <p:spPr>
          <a:xfrm>
            <a:off x="1941018" y="5088554"/>
            <a:ext cx="13935338" cy="570477"/>
          </a:xfrm>
          <a:prstGeom prst="rect">
            <a:avLst/>
          </a:prstGeom>
        </p:spPr>
        <p:txBody>
          <a:bodyPr lIns="0" tIns="0" rIns="0" bIns="0" rtlCol="0" anchor="t">
            <a:spAutoFit/>
          </a:bodyPr>
          <a:lstStyle/>
          <a:p>
            <a:pPr marL="777240" lvl="1" indent="-388620">
              <a:lnSpc>
                <a:spcPts val="5040"/>
              </a:lnSpc>
              <a:spcBef>
                <a:spcPct val="0"/>
              </a:spcBef>
              <a:buFont typeface="Arial"/>
              <a:buChar char="•"/>
            </a:pPr>
            <a:r>
              <a:rPr lang="en-US" sz="3600" dirty="0">
                <a:latin typeface="Montserrat Classic"/>
              </a:rPr>
              <a:t>React.js Video Course : </a:t>
            </a:r>
            <a:r>
              <a:rPr lang="en-US" sz="3600" u="sng" dirty="0">
                <a:latin typeface="Montserrat Classic"/>
                <a:hlinkClick r:id="rId4" tooltip="https://youtu.be/Dorf8i6lCuk?si=lewcblG29G4aMCmX">
                  <a:extLst>
                    <a:ext uri="{A12FA001-AC4F-418D-AE19-62706E023703}">
                      <ahyp:hlinkClr xmlns:ahyp="http://schemas.microsoft.com/office/drawing/2018/hyperlinkcolor" val="tx"/>
                    </a:ext>
                  </a:extLst>
                </a:hlinkClick>
              </a:rPr>
              <a:t>https://youtu.be/</a:t>
            </a:r>
            <a:r>
              <a:rPr lang="en-US" sz="3600" u="sng" dirty="0">
                <a:latin typeface="Montserrat Classic"/>
              </a:rPr>
              <a:t>Academind</a:t>
            </a:r>
          </a:p>
        </p:txBody>
      </p:sp>
      <p:sp>
        <p:nvSpPr>
          <p:cNvPr id="11" name="TextBox 11"/>
          <p:cNvSpPr txBox="1"/>
          <p:nvPr/>
        </p:nvSpPr>
        <p:spPr>
          <a:xfrm>
            <a:off x="1941018" y="5921039"/>
            <a:ext cx="13935338" cy="570477"/>
          </a:xfrm>
          <a:prstGeom prst="rect">
            <a:avLst/>
          </a:prstGeom>
        </p:spPr>
        <p:txBody>
          <a:bodyPr lIns="0" tIns="0" rIns="0" bIns="0" rtlCol="0" anchor="t">
            <a:spAutoFit/>
          </a:bodyPr>
          <a:lstStyle/>
          <a:p>
            <a:pPr marL="777240" lvl="1" indent="-388620">
              <a:lnSpc>
                <a:spcPts val="5040"/>
              </a:lnSpc>
              <a:spcBef>
                <a:spcPct val="0"/>
              </a:spcBef>
              <a:buFont typeface="Arial"/>
              <a:buChar char="•"/>
            </a:pPr>
            <a:r>
              <a:rPr lang="en-US" sz="3600" dirty="0">
                <a:latin typeface="Montserrat Classic"/>
              </a:rPr>
              <a:t>Project Idea’s : </a:t>
            </a:r>
            <a:r>
              <a:rPr lang="en-US" sz="3600" dirty="0" err="1">
                <a:latin typeface="Montserrat Classic"/>
              </a:rPr>
              <a:t>Interviewbit</a:t>
            </a:r>
            <a:r>
              <a:rPr lang="en-US" sz="3600" dirty="0">
                <a:latin typeface="Montserrat Classic"/>
              </a:rPr>
              <a:t>, </a:t>
            </a:r>
            <a:r>
              <a:rPr lang="en-US" sz="3600" dirty="0" err="1">
                <a:latin typeface="Montserrat Classic"/>
              </a:rPr>
              <a:t>Geeksforgeeks</a:t>
            </a:r>
            <a:endParaRPr lang="en-US" sz="3600" dirty="0">
              <a:latin typeface="Montserrat Classic"/>
            </a:endParaRPr>
          </a:p>
        </p:txBody>
      </p:sp>
      <p:sp>
        <p:nvSpPr>
          <p:cNvPr id="15" name="Rectangle 14">
            <a:extLst>
              <a:ext uri="{FF2B5EF4-FFF2-40B4-BE49-F238E27FC236}">
                <a16:creationId xmlns:a16="http://schemas.microsoft.com/office/drawing/2014/main" id="{04B9C15C-A4AB-690D-3B38-13F772D29F38}"/>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6" name="Rectangle 15">
            <a:extLst>
              <a:ext uri="{FF2B5EF4-FFF2-40B4-BE49-F238E27FC236}">
                <a16:creationId xmlns:a16="http://schemas.microsoft.com/office/drawing/2014/main" id="{D804EA4E-B76A-B074-4834-A16108F9C5DF}"/>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7" name="Rectangle 16">
            <a:extLst>
              <a:ext uri="{FF2B5EF4-FFF2-40B4-BE49-F238E27FC236}">
                <a16:creationId xmlns:a16="http://schemas.microsoft.com/office/drawing/2014/main" id="{70BDD902-AFCF-8A5F-07FF-C172F48DA3D7}"/>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32</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866775"/>
            <a:ext cx="10599526" cy="1460528"/>
          </a:xfrm>
          <a:prstGeom prst="rect">
            <a:avLst/>
          </a:prstGeom>
        </p:spPr>
        <p:txBody>
          <a:bodyPr lIns="0" tIns="0" rIns="0" bIns="0" rtlCol="0" anchor="t">
            <a:spAutoFit/>
          </a:bodyPr>
          <a:lstStyle/>
          <a:p>
            <a:pPr>
              <a:lnSpc>
                <a:spcPts val="11848"/>
              </a:lnSpc>
            </a:pPr>
            <a:r>
              <a:rPr lang="en-US" sz="8463" dirty="0">
                <a:latin typeface="League Spartan"/>
              </a:rPr>
              <a:t>Summary</a:t>
            </a:r>
          </a:p>
        </p:txBody>
      </p:sp>
      <p:sp>
        <p:nvSpPr>
          <p:cNvPr id="6" name="TextBox 6"/>
          <p:cNvSpPr txBox="1"/>
          <p:nvPr/>
        </p:nvSpPr>
        <p:spPr>
          <a:xfrm>
            <a:off x="2284619" y="2713904"/>
            <a:ext cx="13718763" cy="4855083"/>
          </a:xfrm>
          <a:prstGeom prst="rect">
            <a:avLst/>
          </a:prstGeom>
        </p:spPr>
        <p:txBody>
          <a:bodyPr lIns="0" tIns="0" rIns="0" bIns="0" rtlCol="0" anchor="t">
            <a:spAutoFit/>
          </a:bodyPr>
          <a:lstStyle/>
          <a:p>
            <a:pPr marL="777240" lvl="1" indent="-388620">
              <a:lnSpc>
                <a:spcPts val="6516"/>
              </a:lnSpc>
              <a:buFont typeface="Arial"/>
              <a:buChar char="•"/>
            </a:pPr>
            <a:r>
              <a:rPr lang="en-US" sz="3600" dirty="0">
                <a:latin typeface="Montserrat Classic"/>
              </a:rPr>
              <a:t>React.js is a powerful JavaScript library for building user interfaces.</a:t>
            </a:r>
          </a:p>
          <a:p>
            <a:pPr marL="777240" lvl="1" indent="-388620">
              <a:lnSpc>
                <a:spcPts val="6516"/>
              </a:lnSpc>
              <a:buFont typeface="Arial"/>
              <a:buChar char="•"/>
            </a:pPr>
            <a:r>
              <a:rPr lang="en-US" sz="3600" dirty="0">
                <a:latin typeface="Montserrat Classic"/>
              </a:rPr>
              <a:t>It is Reusable, efficient and flexible.</a:t>
            </a:r>
          </a:p>
          <a:p>
            <a:pPr marL="777240" lvl="1" indent="-388620">
              <a:lnSpc>
                <a:spcPts val="6516"/>
              </a:lnSpc>
              <a:buFont typeface="Arial"/>
              <a:buChar char="•"/>
            </a:pPr>
            <a:r>
              <a:rPr lang="en-US" sz="3600" dirty="0">
                <a:latin typeface="Montserrat Classic"/>
              </a:rPr>
              <a:t>It is used by many large companies.</a:t>
            </a:r>
          </a:p>
          <a:p>
            <a:pPr marL="777240" lvl="1" indent="-388620">
              <a:lnSpc>
                <a:spcPts val="6516"/>
              </a:lnSpc>
              <a:buFont typeface="Arial"/>
              <a:buChar char="•"/>
            </a:pPr>
            <a:r>
              <a:rPr lang="en-US" sz="3600" dirty="0">
                <a:latin typeface="Montserrat Classic"/>
              </a:rPr>
              <a:t>If you are looking to build user interfaces, React.js is a great option.</a:t>
            </a:r>
          </a:p>
        </p:txBody>
      </p:sp>
      <p:sp>
        <p:nvSpPr>
          <p:cNvPr id="10" name="Rectangle 9">
            <a:extLst>
              <a:ext uri="{FF2B5EF4-FFF2-40B4-BE49-F238E27FC236}">
                <a16:creationId xmlns:a16="http://schemas.microsoft.com/office/drawing/2014/main" id="{F19756D1-28AA-3CFF-65F5-3F08A04ED405}"/>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1" name="Rectangle 10">
            <a:extLst>
              <a:ext uri="{FF2B5EF4-FFF2-40B4-BE49-F238E27FC236}">
                <a16:creationId xmlns:a16="http://schemas.microsoft.com/office/drawing/2014/main" id="{57611390-3EDB-CBE2-0611-DB785F8CCECD}"/>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2" name="Rectangle 11">
            <a:extLst>
              <a:ext uri="{FF2B5EF4-FFF2-40B4-BE49-F238E27FC236}">
                <a16:creationId xmlns:a16="http://schemas.microsoft.com/office/drawing/2014/main" id="{3AFDA737-2874-1BF3-75D8-C46D3C93B979}"/>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33</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5351901" y="3921836"/>
            <a:ext cx="8148349" cy="1685570"/>
          </a:xfrm>
          <a:prstGeom prst="rect">
            <a:avLst/>
          </a:prstGeom>
        </p:spPr>
        <p:txBody>
          <a:bodyPr lIns="0" tIns="0" rIns="0" bIns="0" rtlCol="0" anchor="t">
            <a:spAutoFit/>
          </a:bodyPr>
          <a:lstStyle/>
          <a:p>
            <a:pPr>
              <a:lnSpc>
                <a:spcPts val="13667"/>
              </a:lnSpc>
            </a:pPr>
            <a:r>
              <a:rPr lang="en-US" sz="9762" dirty="0">
                <a:latin typeface="Neue Machina Ultra-Bold"/>
              </a:rPr>
              <a:t>Thank You</a:t>
            </a:r>
          </a:p>
        </p:txBody>
      </p:sp>
      <p:sp>
        <p:nvSpPr>
          <p:cNvPr id="8" name="Rectangle 7">
            <a:extLst>
              <a:ext uri="{FF2B5EF4-FFF2-40B4-BE49-F238E27FC236}">
                <a16:creationId xmlns:a16="http://schemas.microsoft.com/office/drawing/2014/main" id="{A6ADE95B-16BC-C842-F57A-6F2BDC41322B}"/>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9" name="Rectangle 8">
            <a:extLst>
              <a:ext uri="{FF2B5EF4-FFF2-40B4-BE49-F238E27FC236}">
                <a16:creationId xmlns:a16="http://schemas.microsoft.com/office/drawing/2014/main" id="{2BC59B09-DC4C-6599-BBA8-216928180009}"/>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0" name="Rectangle 9">
            <a:extLst>
              <a:ext uri="{FF2B5EF4-FFF2-40B4-BE49-F238E27FC236}">
                <a16:creationId xmlns:a16="http://schemas.microsoft.com/office/drawing/2014/main" id="{D08AA327-CF30-1B7E-EC1C-584AC7696E4A}"/>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33</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66775"/>
            <a:ext cx="10919515" cy="1460528"/>
          </a:xfrm>
          <a:prstGeom prst="rect">
            <a:avLst/>
          </a:prstGeom>
        </p:spPr>
        <p:txBody>
          <a:bodyPr lIns="0" tIns="0" rIns="0" bIns="0" rtlCol="0" anchor="t">
            <a:spAutoFit/>
          </a:bodyPr>
          <a:lstStyle/>
          <a:p>
            <a:pPr>
              <a:lnSpc>
                <a:spcPts val="11848"/>
              </a:lnSpc>
            </a:pPr>
            <a:r>
              <a:rPr lang="en-US" sz="8463" dirty="0">
                <a:latin typeface="League Spartan"/>
              </a:rPr>
              <a:t>What is React</a:t>
            </a:r>
          </a:p>
        </p:txBody>
      </p:sp>
      <p:sp>
        <p:nvSpPr>
          <p:cNvPr id="7" name="TextBox 7"/>
          <p:cNvSpPr txBox="1"/>
          <p:nvPr/>
        </p:nvSpPr>
        <p:spPr>
          <a:xfrm>
            <a:off x="2403308" y="2930450"/>
            <a:ext cx="14242047"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ReactJS is a Front-end </a:t>
            </a:r>
            <a:r>
              <a:rPr lang="en-US" sz="3600" dirty="0" err="1">
                <a:latin typeface="Montserrat Classic"/>
              </a:rPr>
              <a:t>Javascript</a:t>
            </a:r>
            <a:r>
              <a:rPr lang="en-US" sz="3600" dirty="0">
                <a:latin typeface="Montserrat Classic"/>
              </a:rPr>
              <a:t> library. </a:t>
            </a:r>
          </a:p>
        </p:txBody>
      </p:sp>
      <p:sp>
        <p:nvSpPr>
          <p:cNvPr id="8" name="TextBox 8"/>
          <p:cNvSpPr txBox="1"/>
          <p:nvPr/>
        </p:nvSpPr>
        <p:spPr>
          <a:xfrm>
            <a:off x="2403308" y="4793932"/>
            <a:ext cx="13481384"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Most popular and powerful </a:t>
            </a:r>
            <a:r>
              <a:rPr lang="en-US" sz="3600" dirty="0" err="1">
                <a:latin typeface="Montserrat Classic"/>
              </a:rPr>
              <a:t>Javascript</a:t>
            </a:r>
            <a:r>
              <a:rPr lang="en-US" sz="3600" dirty="0">
                <a:latin typeface="Montserrat Classic"/>
              </a:rPr>
              <a:t> library.</a:t>
            </a:r>
          </a:p>
        </p:txBody>
      </p:sp>
      <p:sp>
        <p:nvSpPr>
          <p:cNvPr id="9" name="TextBox 9"/>
          <p:cNvSpPr txBox="1"/>
          <p:nvPr/>
        </p:nvSpPr>
        <p:spPr>
          <a:xfrm>
            <a:off x="2403308" y="5683567"/>
            <a:ext cx="13481384"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ReactJS is not a framework.</a:t>
            </a:r>
          </a:p>
        </p:txBody>
      </p:sp>
      <p:sp>
        <p:nvSpPr>
          <p:cNvPr id="10" name="TextBox 10"/>
          <p:cNvSpPr txBox="1"/>
          <p:nvPr/>
        </p:nvSpPr>
        <p:spPr>
          <a:xfrm>
            <a:off x="2403308" y="3862191"/>
            <a:ext cx="14855992"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Used to build interactive web user interfaces (UI's) .</a:t>
            </a:r>
          </a:p>
        </p:txBody>
      </p:sp>
      <p:sp>
        <p:nvSpPr>
          <p:cNvPr id="14" name="Rectangle 13">
            <a:extLst>
              <a:ext uri="{FF2B5EF4-FFF2-40B4-BE49-F238E27FC236}">
                <a16:creationId xmlns:a16="http://schemas.microsoft.com/office/drawing/2014/main" id="{2DF7A3B9-1129-FE08-A919-58CCE342635B}"/>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5" name="Rectangle 14">
            <a:extLst>
              <a:ext uri="{FF2B5EF4-FFF2-40B4-BE49-F238E27FC236}">
                <a16:creationId xmlns:a16="http://schemas.microsoft.com/office/drawing/2014/main" id="{52A44B22-1AC1-D13F-E69C-BFA775DD12A9}"/>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6" name="Rectangle 15">
            <a:extLst>
              <a:ext uri="{FF2B5EF4-FFF2-40B4-BE49-F238E27FC236}">
                <a16:creationId xmlns:a16="http://schemas.microsoft.com/office/drawing/2014/main" id="{D8767E2A-1933-7CCA-EAB3-E4B0BE32517F}"/>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4</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78794" y="866775"/>
            <a:ext cx="8403895" cy="1460528"/>
          </a:xfrm>
          <a:prstGeom prst="rect">
            <a:avLst/>
          </a:prstGeom>
        </p:spPr>
        <p:txBody>
          <a:bodyPr lIns="0" tIns="0" rIns="0" bIns="0" rtlCol="0" anchor="t">
            <a:spAutoFit/>
          </a:bodyPr>
          <a:lstStyle/>
          <a:p>
            <a:pPr>
              <a:lnSpc>
                <a:spcPts val="11848"/>
              </a:lnSpc>
            </a:pPr>
            <a:r>
              <a:rPr lang="en-US" sz="8463" dirty="0">
                <a:latin typeface="League Spartan"/>
              </a:rPr>
              <a:t>What is UI</a:t>
            </a:r>
          </a:p>
        </p:txBody>
      </p:sp>
      <p:sp>
        <p:nvSpPr>
          <p:cNvPr id="8" name="TextBox 8"/>
          <p:cNvSpPr txBox="1"/>
          <p:nvPr/>
        </p:nvSpPr>
        <p:spPr>
          <a:xfrm>
            <a:off x="2000770" y="2686050"/>
            <a:ext cx="14286459" cy="492102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A user interface (UI) refers to the point of interaction between a user and a digital device &amp; software application.</a:t>
            </a:r>
          </a:p>
          <a:p>
            <a:pPr marL="777240" lvl="1" indent="-388620">
              <a:lnSpc>
                <a:spcPts val="7200"/>
              </a:lnSpc>
              <a:buFont typeface="Arial"/>
              <a:buChar char="•"/>
            </a:pPr>
            <a:r>
              <a:rPr lang="en-US" sz="3600" dirty="0">
                <a:latin typeface="Montserrat Classic"/>
              </a:rPr>
              <a:t>It behaves like a bridge between humans and computers.</a:t>
            </a:r>
          </a:p>
          <a:p>
            <a:pPr marL="777240" lvl="1" indent="-388620">
              <a:lnSpc>
                <a:spcPts val="7200"/>
              </a:lnSpc>
              <a:buFont typeface="Arial"/>
              <a:buChar char="•"/>
            </a:pPr>
            <a:r>
              <a:rPr lang="en-US" sz="3600" dirty="0">
                <a:latin typeface="Montserrat Classic"/>
              </a:rPr>
              <a:t>It includes all of the elements that users can see and use.</a:t>
            </a:r>
          </a:p>
          <a:p>
            <a:pPr marL="777240" lvl="1" indent="-388620">
              <a:lnSpc>
                <a:spcPts val="7200"/>
              </a:lnSpc>
              <a:buFont typeface="Arial"/>
              <a:buChar char="•"/>
            </a:pPr>
            <a:r>
              <a:rPr lang="en-US" sz="3600" dirty="0">
                <a:latin typeface="Montserrat Classic"/>
              </a:rPr>
              <a:t>ex: Text, images, buttons, menus and etc.</a:t>
            </a:r>
          </a:p>
          <a:p>
            <a:pPr>
              <a:lnSpc>
                <a:spcPts val="8100"/>
              </a:lnSpc>
            </a:pPr>
            <a:endParaRPr lang="en-US" sz="3600" dirty="0">
              <a:latin typeface="Montserrat Classic"/>
            </a:endParaRPr>
          </a:p>
        </p:txBody>
      </p:sp>
      <p:sp>
        <p:nvSpPr>
          <p:cNvPr id="12" name="Rectangle 11">
            <a:extLst>
              <a:ext uri="{FF2B5EF4-FFF2-40B4-BE49-F238E27FC236}">
                <a16:creationId xmlns:a16="http://schemas.microsoft.com/office/drawing/2014/main" id="{52F8716F-864F-FCBD-EAA2-78EB7B3A66DD}"/>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3" name="Rectangle 12">
            <a:extLst>
              <a:ext uri="{FF2B5EF4-FFF2-40B4-BE49-F238E27FC236}">
                <a16:creationId xmlns:a16="http://schemas.microsoft.com/office/drawing/2014/main" id="{5CDF7F60-6E2F-17C0-79CF-2CBB42463597}"/>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4" name="Rectangle 13">
            <a:extLst>
              <a:ext uri="{FF2B5EF4-FFF2-40B4-BE49-F238E27FC236}">
                <a16:creationId xmlns:a16="http://schemas.microsoft.com/office/drawing/2014/main" id="{DFC8AA8F-99EF-46AA-5798-5860DC68C89D}"/>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5</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262898" y="2440305"/>
            <a:ext cx="13762203" cy="5034915"/>
          </a:xfrm>
          <a:prstGeom prst="rect">
            <a:avLst/>
          </a:prstGeom>
        </p:spPr>
        <p:txBody>
          <a:bodyPr lIns="0" tIns="0" rIns="0" bIns="0" rtlCol="0" anchor="t">
            <a:spAutoFit/>
          </a:bodyPr>
          <a:lstStyle/>
          <a:p>
            <a:pPr marL="777240" lvl="1" indent="-388620">
              <a:lnSpc>
                <a:spcPts val="8100"/>
              </a:lnSpc>
              <a:buFont typeface="Arial"/>
              <a:buChar char="•"/>
            </a:pPr>
            <a:r>
              <a:rPr lang="en-US" sz="3600" dirty="0">
                <a:latin typeface="Montserrat Classic"/>
              </a:rPr>
              <a:t>Facebook Software Engineer, Jordan </a:t>
            </a:r>
            <a:r>
              <a:rPr lang="en-US" sz="3600" dirty="0" err="1">
                <a:latin typeface="Montserrat Classic"/>
              </a:rPr>
              <a:t>Walke</a:t>
            </a:r>
            <a:r>
              <a:rPr lang="en-US" sz="3600" dirty="0">
                <a:latin typeface="Montserrat Classic"/>
              </a:rPr>
              <a:t>, created it.</a:t>
            </a:r>
          </a:p>
          <a:p>
            <a:pPr marL="777240" lvl="1" indent="-388620">
              <a:lnSpc>
                <a:spcPts val="8100"/>
              </a:lnSpc>
              <a:buFont typeface="Arial"/>
              <a:buChar char="•"/>
            </a:pPr>
            <a:r>
              <a:rPr lang="en-US" sz="3600" dirty="0">
                <a:latin typeface="Montserrat Classic"/>
              </a:rPr>
              <a:t>Initial Release to the Public (V0.3.0) was in July 2013.</a:t>
            </a:r>
          </a:p>
          <a:p>
            <a:pPr marL="777240" lvl="1" indent="-388620">
              <a:lnSpc>
                <a:spcPts val="8100"/>
              </a:lnSpc>
              <a:buFont typeface="Arial"/>
              <a:buChar char="•"/>
            </a:pPr>
            <a:r>
              <a:rPr lang="en-US" sz="3600" dirty="0">
                <a:latin typeface="Montserrat Classic"/>
              </a:rPr>
              <a:t>Current stable version of React JS is V18.2.0 ( June 2022).</a:t>
            </a:r>
          </a:p>
          <a:p>
            <a:pPr marL="777240" lvl="1" indent="-388620">
              <a:lnSpc>
                <a:spcPts val="8100"/>
              </a:lnSpc>
              <a:buFont typeface="Arial"/>
              <a:buChar char="•"/>
            </a:pPr>
            <a:r>
              <a:rPr lang="en-US" sz="3600" dirty="0">
                <a:latin typeface="Montserrat Classic"/>
              </a:rPr>
              <a:t>maintained by Facebook(now Meta).</a:t>
            </a:r>
          </a:p>
          <a:p>
            <a:pPr marL="777240" lvl="1" indent="-388620">
              <a:lnSpc>
                <a:spcPts val="8100"/>
              </a:lnSpc>
              <a:buFont typeface="Arial"/>
              <a:buChar char="•"/>
            </a:pPr>
            <a:r>
              <a:rPr lang="en-US" sz="3600" dirty="0">
                <a:latin typeface="Montserrat Classic"/>
              </a:rPr>
              <a:t>Has well over 100k stars on </a:t>
            </a:r>
            <a:r>
              <a:rPr lang="en-US" sz="3600" dirty="0" err="1">
                <a:latin typeface="Montserrat Classic"/>
              </a:rPr>
              <a:t>Github</a:t>
            </a:r>
            <a:r>
              <a:rPr lang="en-US" sz="3600" dirty="0">
                <a:latin typeface="Montserrat Classic"/>
              </a:rPr>
              <a:t>.</a:t>
            </a:r>
          </a:p>
        </p:txBody>
      </p:sp>
      <p:sp>
        <p:nvSpPr>
          <p:cNvPr id="8" name="TextBox 8"/>
          <p:cNvSpPr txBox="1"/>
          <p:nvPr/>
        </p:nvSpPr>
        <p:spPr>
          <a:xfrm>
            <a:off x="1028700" y="866775"/>
            <a:ext cx="12170991" cy="1460528"/>
          </a:xfrm>
          <a:prstGeom prst="rect">
            <a:avLst/>
          </a:prstGeom>
        </p:spPr>
        <p:txBody>
          <a:bodyPr lIns="0" tIns="0" rIns="0" bIns="0" rtlCol="0" anchor="t">
            <a:spAutoFit/>
          </a:bodyPr>
          <a:lstStyle/>
          <a:p>
            <a:pPr>
              <a:lnSpc>
                <a:spcPts val="11848"/>
              </a:lnSpc>
            </a:pPr>
            <a:r>
              <a:rPr lang="en-US" sz="8463" dirty="0">
                <a:latin typeface="League Spartan"/>
              </a:rPr>
              <a:t>History of React</a:t>
            </a:r>
          </a:p>
        </p:txBody>
      </p:sp>
      <p:sp>
        <p:nvSpPr>
          <p:cNvPr id="12" name="Rectangle 11">
            <a:extLst>
              <a:ext uri="{FF2B5EF4-FFF2-40B4-BE49-F238E27FC236}">
                <a16:creationId xmlns:a16="http://schemas.microsoft.com/office/drawing/2014/main" id="{8CCFB6AF-1E78-337F-4C7F-1F0379B2173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3" name="Rectangle 12">
            <a:extLst>
              <a:ext uri="{FF2B5EF4-FFF2-40B4-BE49-F238E27FC236}">
                <a16:creationId xmlns:a16="http://schemas.microsoft.com/office/drawing/2014/main" id="{00BEB9FE-51D6-7B8C-DD93-2903F914B304}"/>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4" name="Rectangle 13">
            <a:extLst>
              <a:ext uri="{FF2B5EF4-FFF2-40B4-BE49-F238E27FC236}">
                <a16:creationId xmlns:a16="http://schemas.microsoft.com/office/drawing/2014/main" id="{053A7B1D-AE1B-9EBA-1956-7B029995DFF9}"/>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6</a:t>
            </a:r>
            <a:endParaRPr 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866775"/>
            <a:ext cx="11808771" cy="1460528"/>
          </a:xfrm>
          <a:prstGeom prst="rect">
            <a:avLst/>
          </a:prstGeom>
        </p:spPr>
        <p:txBody>
          <a:bodyPr lIns="0" tIns="0" rIns="0" bIns="0" rtlCol="0" anchor="t">
            <a:spAutoFit/>
          </a:bodyPr>
          <a:lstStyle/>
          <a:p>
            <a:pPr>
              <a:lnSpc>
                <a:spcPts val="11848"/>
              </a:lnSpc>
            </a:pPr>
            <a:r>
              <a:rPr lang="en-US" sz="8463" dirty="0">
                <a:latin typeface="League Spartan"/>
              </a:rPr>
              <a:t>Why Learn React</a:t>
            </a:r>
          </a:p>
        </p:txBody>
      </p:sp>
      <p:sp>
        <p:nvSpPr>
          <p:cNvPr id="7" name="TextBox 7"/>
          <p:cNvSpPr txBox="1"/>
          <p:nvPr/>
        </p:nvSpPr>
        <p:spPr>
          <a:xfrm>
            <a:off x="1704853" y="2858006"/>
            <a:ext cx="10800950"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To build Single Page Applications (SPA's).</a:t>
            </a:r>
          </a:p>
        </p:txBody>
      </p:sp>
      <p:sp>
        <p:nvSpPr>
          <p:cNvPr id="8" name="TextBox 8"/>
          <p:cNvSpPr txBox="1"/>
          <p:nvPr/>
        </p:nvSpPr>
        <p:spPr>
          <a:xfrm>
            <a:off x="1704853" y="4337131"/>
            <a:ext cx="13734938"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 also allows us to create reusable UI components.</a:t>
            </a:r>
          </a:p>
        </p:txBody>
      </p:sp>
      <p:sp>
        <p:nvSpPr>
          <p:cNvPr id="9" name="TextBox 9"/>
          <p:cNvSpPr txBox="1"/>
          <p:nvPr/>
        </p:nvSpPr>
        <p:spPr>
          <a:xfrm>
            <a:off x="1704853" y="5136446"/>
            <a:ext cx="13734938"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React is used by many large companies.</a:t>
            </a:r>
          </a:p>
        </p:txBody>
      </p:sp>
      <p:sp>
        <p:nvSpPr>
          <p:cNvPr id="10" name="TextBox 10"/>
          <p:cNvSpPr txBox="1"/>
          <p:nvPr/>
        </p:nvSpPr>
        <p:spPr>
          <a:xfrm>
            <a:off x="1704853" y="3597569"/>
            <a:ext cx="10800950"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To build rich User Interface.</a:t>
            </a:r>
          </a:p>
        </p:txBody>
      </p:sp>
      <p:sp>
        <p:nvSpPr>
          <p:cNvPr id="11" name="TextBox 11"/>
          <p:cNvSpPr txBox="1"/>
          <p:nvPr/>
        </p:nvSpPr>
        <p:spPr>
          <a:xfrm>
            <a:off x="1704853" y="5935762"/>
            <a:ext cx="13734938"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Currently, fast-growing and high-demanded tool.</a:t>
            </a:r>
          </a:p>
        </p:txBody>
      </p:sp>
      <p:sp>
        <p:nvSpPr>
          <p:cNvPr id="12" name="TextBox 12"/>
          <p:cNvSpPr txBox="1"/>
          <p:nvPr/>
        </p:nvSpPr>
        <p:spPr>
          <a:xfrm>
            <a:off x="1704853" y="6672997"/>
            <a:ext cx="13734938"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Free and open source.</a:t>
            </a:r>
          </a:p>
        </p:txBody>
      </p:sp>
      <p:sp>
        <p:nvSpPr>
          <p:cNvPr id="17" name="Rectangle 16">
            <a:extLst>
              <a:ext uri="{FF2B5EF4-FFF2-40B4-BE49-F238E27FC236}">
                <a16:creationId xmlns:a16="http://schemas.microsoft.com/office/drawing/2014/main" id="{22A08B94-89D9-6769-E1CD-028EC23E3252}"/>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8" name="Rectangle 17">
            <a:extLst>
              <a:ext uri="{FF2B5EF4-FFF2-40B4-BE49-F238E27FC236}">
                <a16:creationId xmlns:a16="http://schemas.microsoft.com/office/drawing/2014/main" id="{4F7BE484-DC80-3B73-ACDE-AEDF5BDFAFC2}"/>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9" name="Rectangle 18">
            <a:extLst>
              <a:ext uri="{FF2B5EF4-FFF2-40B4-BE49-F238E27FC236}">
                <a16:creationId xmlns:a16="http://schemas.microsoft.com/office/drawing/2014/main" id="{4483D09C-B6D8-83AF-991F-AF8C6463F43F}"/>
              </a:ext>
            </a:extLst>
          </p:cNvPr>
          <p:cNvSpPr/>
          <p:nvPr/>
        </p:nvSpPr>
        <p:spPr>
          <a:xfrm>
            <a:off x="176022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7</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6000">
            <a:off x="3542792" y="4658821"/>
            <a:ext cx="11202416" cy="4609244"/>
          </a:xfrm>
          <a:custGeom>
            <a:avLst/>
            <a:gdLst/>
            <a:ahLst/>
            <a:cxnLst/>
            <a:rect l="l" t="t" r="r" b="b"/>
            <a:pathLst>
              <a:path w="11202416" h="4609244">
                <a:moveTo>
                  <a:pt x="0" y="19538"/>
                </a:moveTo>
                <a:lnTo>
                  <a:pt x="11194405" y="0"/>
                </a:lnTo>
                <a:lnTo>
                  <a:pt x="11202416" y="4589707"/>
                </a:lnTo>
                <a:lnTo>
                  <a:pt x="8011" y="4609244"/>
                </a:lnTo>
                <a:lnTo>
                  <a:pt x="0" y="19538"/>
                </a:lnTo>
                <a:close/>
              </a:path>
            </a:pathLst>
          </a:custGeom>
          <a:blipFill>
            <a:blip r:embed="rId2"/>
            <a:stretch>
              <a:fillRect l="-1176" t="-1031" r="-166" b="45"/>
            </a:stretch>
          </a:blipFill>
        </p:spPr>
      </p:sp>
      <p:grpSp>
        <p:nvGrpSpPr>
          <p:cNvPr id="7" name="Group 7"/>
          <p:cNvGrpSpPr/>
          <p:nvPr/>
        </p:nvGrpSpPr>
        <p:grpSpPr>
          <a:xfrm>
            <a:off x="6867525" y="8131183"/>
            <a:ext cx="2026058" cy="463958"/>
            <a:chOff x="0" y="0"/>
            <a:chExt cx="533612" cy="122195"/>
          </a:xfrm>
        </p:grpSpPr>
        <p:sp>
          <p:nvSpPr>
            <p:cNvPr id="8" name="Freeform 8"/>
            <p:cNvSpPr/>
            <p:nvPr/>
          </p:nvSpPr>
          <p:spPr>
            <a:xfrm>
              <a:off x="0" y="0"/>
              <a:ext cx="533612" cy="122195"/>
            </a:xfrm>
            <a:custGeom>
              <a:avLst/>
              <a:gdLst/>
              <a:ahLst/>
              <a:cxnLst/>
              <a:rect l="l" t="t" r="r" b="b"/>
              <a:pathLst>
                <a:path w="533612" h="122195">
                  <a:moveTo>
                    <a:pt x="0" y="0"/>
                  </a:moveTo>
                  <a:lnTo>
                    <a:pt x="533612" y="0"/>
                  </a:lnTo>
                  <a:lnTo>
                    <a:pt x="533612" y="122195"/>
                  </a:lnTo>
                  <a:lnTo>
                    <a:pt x="0" y="122195"/>
                  </a:lnTo>
                  <a:lnTo>
                    <a:pt x="0" y="0"/>
                  </a:lnTo>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6868523" y="8131183"/>
            <a:ext cx="463958" cy="463958"/>
          </a:xfrm>
          <a:custGeom>
            <a:avLst/>
            <a:gdLst/>
            <a:ahLst/>
            <a:cxnLst/>
            <a:rect l="l" t="t" r="r" b="b"/>
            <a:pathLst>
              <a:path w="463958" h="463958">
                <a:moveTo>
                  <a:pt x="0" y="0"/>
                </a:moveTo>
                <a:lnTo>
                  <a:pt x="463958" y="0"/>
                </a:lnTo>
                <a:lnTo>
                  <a:pt x="463958" y="463959"/>
                </a:lnTo>
                <a:lnTo>
                  <a:pt x="0" y="463959"/>
                </a:lnTo>
                <a:lnTo>
                  <a:pt x="0" y="0"/>
                </a:lnTo>
                <a:close/>
              </a:path>
            </a:pathLst>
          </a:custGeom>
          <a:blipFill>
            <a:blip r:embed="rId3"/>
            <a:stretch>
              <a:fillRect/>
            </a:stretch>
          </a:blipFill>
        </p:spPr>
      </p:sp>
      <p:sp>
        <p:nvSpPr>
          <p:cNvPr id="11" name="TextBox 11"/>
          <p:cNvSpPr txBox="1"/>
          <p:nvPr/>
        </p:nvSpPr>
        <p:spPr>
          <a:xfrm>
            <a:off x="1028700" y="866775"/>
            <a:ext cx="10794552" cy="1460528"/>
          </a:xfrm>
          <a:prstGeom prst="rect">
            <a:avLst/>
          </a:prstGeom>
        </p:spPr>
        <p:txBody>
          <a:bodyPr lIns="0" tIns="0" rIns="0" bIns="0" rtlCol="0" anchor="t">
            <a:spAutoFit/>
          </a:bodyPr>
          <a:lstStyle/>
          <a:p>
            <a:pPr>
              <a:lnSpc>
                <a:spcPts val="11848"/>
              </a:lnSpc>
            </a:pPr>
            <a:r>
              <a:rPr lang="en-US" sz="8463" dirty="0">
                <a:latin typeface="League Spartan"/>
              </a:rPr>
              <a:t>Who Uses React</a:t>
            </a:r>
          </a:p>
        </p:txBody>
      </p:sp>
      <p:sp>
        <p:nvSpPr>
          <p:cNvPr id="12" name="TextBox 12"/>
          <p:cNvSpPr txBox="1"/>
          <p:nvPr/>
        </p:nvSpPr>
        <p:spPr>
          <a:xfrm>
            <a:off x="1704853" y="2924681"/>
            <a:ext cx="13264051" cy="1095375"/>
          </a:xfrm>
          <a:prstGeom prst="rect">
            <a:avLst/>
          </a:prstGeom>
        </p:spPr>
        <p:txBody>
          <a:bodyPr lIns="0" tIns="0" rIns="0" bIns="0" rtlCol="0" anchor="t">
            <a:spAutoFit/>
          </a:bodyPr>
          <a:lstStyle/>
          <a:p>
            <a:pPr marL="777240" lvl="1" indent="-388620">
              <a:lnSpc>
                <a:spcPts val="4320"/>
              </a:lnSpc>
              <a:buFont typeface="Arial"/>
              <a:buChar char="•"/>
            </a:pPr>
            <a:r>
              <a:rPr lang="en-US" sz="3600" dirty="0">
                <a:latin typeface="Montserrat Classic"/>
              </a:rPr>
              <a:t>7829+ Companies reportedly use React in their tech stacks, including Facebook, Netflix, Instagram etc.</a:t>
            </a:r>
          </a:p>
        </p:txBody>
      </p:sp>
      <p:sp>
        <p:nvSpPr>
          <p:cNvPr id="13" name="TextBox 13"/>
          <p:cNvSpPr txBox="1"/>
          <p:nvPr/>
        </p:nvSpPr>
        <p:spPr>
          <a:xfrm>
            <a:off x="7483883" y="8194580"/>
            <a:ext cx="1149560" cy="308590"/>
          </a:xfrm>
          <a:prstGeom prst="rect">
            <a:avLst/>
          </a:prstGeom>
        </p:spPr>
        <p:txBody>
          <a:bodyPr lIns="0" tIns="0" rIns="0" bIns="0" rtlCol="0" anchor="t">
            <a:spAutoFit/>
          </a:bodyPr>
          <a:lstStyle/>
          <a:p>
            <a:pPr algn="ctr">
              <a:lnSpc>
                <a:spcPts val="2574"/>
              </a:lnSpc>
            </a:pPr>
            <a:r>
              <a:rPr lang="en-US" sz="1838">
                <a:solidFill>
                  <a:srgbClr val="D13282"/>
                </a:solidFill>
                <a:latin typeface="Canva Sans Bold"/>
              </a:rPr>
              <a:t>Instagram</a:t>
            </a:r>
          </a:p>
        </p:txBody>
      </p:sp>
      <p:sp>
        <p:nvSpPr>
          <p:cNvPr id="17" name="Rectangle 16">
            <a:extLst>
              <a:ext uri="{FF2B5EF4-FFF2-40B4-BE49-F238E27FC236}">
                <a16:creationId xmlns:a16="http://schemas.microsoft.com/office/drawing/2014/main" id="{BD75CDFB-7485-D178-93A9-6EB3D20AFE6F}"/>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18" name="Rectangle 17">
            <a:extLst>
              <a:ext uri="{FF2B5EF4-FFF2-40B4-BE49-F238E27FC236}">
                <a16:creationId xmlns:a16="http://schemas.microsoft.com/office/drawing/2014/main" id="{91B2EF96-F77A-AFD5-87D9-AA38CDDECBD8}"/>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19" name="Rectangle 18">
            <a:extLst>
              <a:ext uri="{FF2B5EF4-FFF2-40B4-BE49-F238E27FC236}">
                <a16:creationId xmlns:a16="http://schemas.microsoft.com/office/drawing/2014/main" id="{2C2C3C79-14F7-8DFB-E895-9BB2FB938BBA}"/>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8</a:t>
            </a: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788634" y="4358244"/>
            <a:ext cx="2395505" cy="2737720"/>
          </a:xfrm>
          <a:custGeom>
            <a:avLst/>
            <a:gdLst/>
            <a:ahLst/>
            <a:cxnLst/>
            <a:rect l="l" t="t" r="r" b="b"/>
            <a:pathLst>
              <a:path w="2395505" h="2737720">
                <a:moveTo>
                  <a:pt x="0" y="0"/>
                </a:moveTo>
                <a:lnTo>
                  <a:pt x="2395505" y="0"/>
                </a:lnTo>
                <a:lnTo>
                  <a:pt x="2395505" y="2737720"/>
                </a:lnTo>
                <a:lnTo>
                  <a:pt x="0" y="2737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708139" y="4303158"/>
            <a:ext cx="2429530" cy="2847893"/>
          </a:xfrm>
          <a:custGeom>
            <a:avLst/>
            <a:gdLst/>
            <a:ahLst/>
            <a:cxnLst/>
            <a:rect l="l" t="t" r="r" b="b"/>
            <a:pathLst>
              <a:path w="2429530" h="2847893">
                <a:moveTo>
                  <a:pt x="0" y="0"/>
                </a:moveTo>
                <a:lnTo>
                  <a:pt x="2429529" y="0"/>
                </a:lnTo>
                <a:lnTo>
                  <a:pt x="2429529" y="2847893"/>
                </a:lnTo>
                <a:lnTo>
                  <a:pt x="0" y="2847893"/>
                </a:lnTo>
                <a:lnTo>
                  <a:pt x="0" y="0"/>
                </a:lnTo>
                <a:close/>
              </a:path>
            </a:pathLst>
          </a:custGeom>
          <a:blipFill>
            <a:blip r:embed="rId4">
              <a:extLst>
                <a:ext uri="{96DAC541-7B7A-43D3-8B79-37D633B846F1}">
                  <asvg:svgBlip xmlns:asvg="http://schemas.microsoft.com/office/drawing/2016/SVG/main" r:embed="rId5"/>
                </a:ext>
              </a:extLst>
            </a:blip>
            <a:stretch>
              <a:fillRect t="-20308"/>
            </a:stretch>
          </a:blipFill>
        </p:spPr>
      </p:sp>
      <p:grpSp>
        <p:nvGrpSpPr>
          <p:cNvPr id="8" name="Group 8"/>
          <p:cNvGrpSpPr/>
          <p:nvPr/>
        </p:nvGrpSpPr>
        <p:grpSpPr>
          <a:xfrm>
            <a:off x="12565066" y="4604226"/>
            <a:ext cx="1456106" cy="2064647"/>
            <a:chOff x="0" y="0"/>
            <a:chExt cx="383501" cy="543775"/>
          </a:xfrm>
        </p:grpSpPr>
        <p:sp>
          <p:nvSpPr>
            <p:cNvPr id="9" name="Freeform 9"/>
            <p:cNvSpPr/>
            <p:nvPr/>
          </p:nvSpPr>
          <p:spPr>
            <a:xfrm>
              <a:off x="0" y="0"/>
              <a:ext cx="383501" cy="543775"/>
            </a:xfrm>
            <a:custGeom>
              <a:avLst/>
              <a:gdLst/>
              <a:ahLst/>
              <a:cxnLst/>
              <a:rect l="l" t="t" r="r" b="b"/>
              <a:pathLst>
                <a:path w="383501" h="543775">
                  <a:moveTo>
                    <a:pt x="0" y="0"/>
                  </a:moveTo>
                  <a:lnTo>
                    <a:pt x="383501" y="0"/>
                  </a:lnTo>
                  <a:lnTo>
                    <a:pt x="383501" y="543775"/>
                  </a:lnTo>
                  <a:lnTo>
                    <a:pt x="0" y="543775"/>
                  </a:lnTo>
                  <a:lnTo>
                    <a:pt x="0" y="0"/>
                  </a:lnTo>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1661578" y="4410618"/>
            <a:ext cx="2876749" cy="2632973"/>
          </a:xfrm>
          <a:custGeom>
            <a:avLst/>
            <a:gdLst/>
            <a:ahLst/>
            <a:cxnLst/>
            <a:rect l="l" t="t" r="r" b="b"/>
            <a:pathLst>
              <a:path w="2876749" h="2632973">
                <a:moveTo>
                  <a:pt x="0" y="0"/>
                </a:moveTo>
                <a:lnTo>
                  <a:pt x="2876749" y="0"/>
                </a:lnTo>
                <a:lnTo>
                  <a:pt x="2876749" y="2632973"/>
                </a:lnTo>
                <a:lnTo>
                  <a:pt x="0" y="2632973"/>
                </a:lnTo>
                <a:lnTo>
                  <a:pt x="0" y="0"/>
                </a:lnTo>
                <a:close/>
              </a:path>
            </a:pathLst>
          </a:custGeom>
          <a:blipFill>
            <a:blip r:embed="rId6"/>
            <a:stretch>
              <a:fillRect t="-21199" r="-2479"/>
            </a:stretch>
          </a:blipFill>
        </p:spPr>
      </p:sp>
      <p:sp>
        <p:nvSpPr>
          <p:cNvPr id="12" name="TextBox 12"/>
          <p:cNvSpPr txBox="1"/>
          <p:nvPr/>
        </p:nvSpPr>
        <p:spPr>
          <a:xfrm>
            <a:off x="1028700" y="866775"/>
            <a:ext cx="7896786" cy="1460528"/>
          </a:xfrm>
          <a:prstGeom prst="rect">
            <a:avLst/>
          </a:prstGeom>
        </p:spPr>
        <p:txBody>
          <a:bodyPr lIns="0" tIns="0" rIns="0" bIns="0" rtlCol="0" anchor="t">
            <a:spAutoFit/>
          </a:bodyPr>
          <a:lstStyle/>
          <a:p>
            <a:pPr>
              <a:lnSpc>
                <a:spcPts val="11848"/>
              </a:lnSpc>
            </a:pPr>
            <a:r>
              <a:rPr lang="en-US" sz="8463" dirty="0">
                <a:latin typeface="League Spartan"/>
              </a:rPr>
              <a:t>Prerequisites</a:t>
            </a:r>
          </a:p>
        </p:txBody>
      </p:sp>
      <p:sp>
        <p:nvSpPr>
          <p:cNvPr id="13" name="TextBox 13"/>
          <p:cNvSpPr txBox="1"/>
          <p:nvPr/>
        </p:nvSpPr>
        <p:spPr>
          <a:xfrm>
            <a:off x="1704853" y="2858006"/>
            <a:ext cx="10800950" cy="570477"/>
          </a:xfrm>
          <a:prstGeom prst="rect">
            <a:avLst/>
          </a:prstGeom>
        </p:spPr>
        <p:txBody>
          <a:bodyPr lIns="0" tIns="0" rIns="0" bIns="0" rtlCol="0" anchor="t">
            <a:spAutoFit/>
          </a:bodyPr>
          <a:lstStyle/>
          <a:p>
            <a:pPr marL="777240" lvl="1" indent="-388620">
              <a:lnSpc>
                <a:spcPts val="5040"/>
              </a:lnSpc>
              <a:buFont typeface="Arial"/>
              <a:buChar char="•"/>
            </a:pPr>
            <a:r>
              <a:rPr lang="en-US" sz="3600" dirty="0">
                <a:latin typeface="Montserrat Classic"/>
              </a:rPr>
              <a:t>Basic Knowledge on </a:t>
            </a:r>
          </a:p>
        </p:txBody>
      </p:sp>
      <p:sp>
        <p:nvSpPr>
          <p:cNvPr id="14" name="TextBox 14"/>
          <p:cNvSpPr txBox="1"/>
          <p:nvPr/>
        </p:nvSpPr>
        <p:spPr>
          <a:xfrm>
            <a:off x="4359003" y="7364628"/>
            <a:ext cx="1559567" cy="570477"/>
          </a:xfrm>
          <a:prstGeom prst="rect">
            <a:avLst/>
          </a:prstGeom>
        </p:spPr>
        <p:txBody>
          <a:bodyPr lIns="0" tIns="0" rIns="0" bIns="0" rtlCol="0" anchor="t">
            <a:spAutoFit/>
          </a:bodyPr>
          <a:lstStyle/>
          <a:p>
            <a:pPr>
              <a:lnSpc>
                <a:spcPts val="5040"/>
              </a:lnSpc>
            </a:pPr>
            <a:r>
              <a:rPr lang="en-US" sz="3600" dirty="0">
                <a:latin typeface="Montserrat Classic Bold"/>
              </a:rPr>
              <a:t>HTML</a:t>
            </a:r>
          </a:p>
        </p:txBody>
      </p:sp>
      <p:sp>
        <p:nvSpPr>
          <p:cNvPr id="15" name="TextBox 15"/>
          <p:cNvSpPr txBox="1"/>
          <p:nvPr/>
        </p:nvSpPr>
        <p:spPr>
          <a:xfrm>
            <a:off x="8507092" y="7364628"/>
            <a:ext cx="1161124" cy="570477"/>
          </a:xfrm>
          <a:prstGeom prst="rect">
            <a:avLst/>
          </a:prstGeom>
        </p:spPr>
        <p:txBody>
          <a:bodyPr lIns="0" tIns="0" rIns="0" bIns="0" rtlCol="0" anchor="t">
            <a:spAutoFit/>
          </a:bodyPr>
          <a:lstStyle/>
          <a:p>
            <a:pPr>
              <a:lnSpc>
                <a:spcPts val="5040"/>
              </a:lnSpc>
            </a:pPr>
            <a:r>
              <a:rPr lang="en-US" sz="3600" dirty="0">
                <a:latin typeface="Montserrat Classic Bold"/>
              </a:rPr>
              <a:t>CSS</a:t>
            </a:r>
          </a:p>
        </p:txBody>
      </p:sp>
      <p:sp>
        <p:nvSpPr>
          <p:cNvPr id="16" name="TextBox 16"/>
          <p:cNvSpPr txBox="1"/>
          <p:nvPr/>
        </p:nvSpPr>
        <p:spPr>
          <a:xfrm>
            <a:off x="12020028" y="7364628"/>
            <a:ext cx="2573785" cy="570477"/>
          </a:xfrm>
          <a:prstGeom prst="rect">
            <a:avLst/>
          </a:prstGeom>
        </p:spPr>
        <p:txBody>
          <a:bodyPr lIns="0" tIns="0" rIns="0" bIns="0" rtlCol="0" anchor="t">
            <a:spAutoFit/>
          </a:bodyPr>
          <a:lstStyle/>
          <a:p>
            <a:pPr>
              <a:lnSpc>
                <a:spcPts val="5040"/>
              </a:lnSpc>
            </a:pPr>
            <a:r>
              <a:rPr lang="en-US" sz="3600" dirty="0">
                <a:latin typeface="Montserrat Classic Bold"/>
              </a:rPr>
              <a:t>JavaScript</a:t>
            </a:r>
          </a:p>
        </p:txBody>
      </p:sp>
      <p:sp>
        <p:nvSpPr>
          <p:cNvPr id="20" name="Rectangle 19">
            <a:extLst>
              <a:ext uri="{FF2B5EF4-FFF2-40B4-BE49-F238E27FC236}">
                <a16:creationId xmlns:a16="http://schemas.microsoft.com/office/drawing/2014/main" id="{373EF84F-1D5A-994F-9DAF-F663CD22D513}"/>
              </a:ext>
            </a:extLst>
          </p:cNvPr>
          <p:cNvSpPr/>
          <p:nvPr/>
        </p:nvSpPr>
        <p:spPr>
          <a:xfrm>
            <a:off x="0" y="9846589"/>
            <a:ext cx="18288000" cy="5715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rPr>
              <a:t>	KRISHNA CHAITANYA INSTITUTE OF TECHNOLOGY &amp; SCIENCES</a:t>
            </a:r>
            <a:endParaRPr lang="en-US" sz="2000" b="1" dirty="0">
              <a:solidFill>
                <a:schemeClr val="bg1"/>
              </a:solidFill>
            </a:endParaRPr>
          </a:p>
        </p:txBody>
      </p:sp>
      <p:sp>
        <p:nvSpPr>
          <p:cNvPr id="21" name="Rectangle 20">
            <a:extLst>
              <a:ext uri="{FF2B5EF4-FFF2-40B4-BE49-F238E27FC236}">
                <a16:creationId xmlns:a16="http://schemas.microsoft.com/office/drawing/2014/main" id="{307412D5-D1E1-F357-475C-2816DD7E86F2}"/>
              </a:ext>
            </a:extLst>
          </p:cNvPr>
          <p:cNvSpPr/>
          <p:nvPr/>
        </p:nvSpPr>
        <p:spPr>
          <a:xfrm>
            <a:off x="15925800" y="9846589"/>
            <a:ext cx="2133600" cy="57150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t> March - 2024</a:t>
            </a:r>
            <a:endParaRPr lang="en-US" b="1" dirty="0"/>
          </a:p>
        </p:txBody>
      </p:sp>
      <p:sp>
        <p:nvSpPr>
          <p:cNvPr id="22" name="Rectangle 21">
            <a:extLst>
              <a:ext uri="{FF2B5EF4-FFF2-40B4-BE49-F238E27FC236}">
                <a16:creationId xmlns:a16="http://schemas.microsoft.com/office/drawing/2014/main" id="{BDA83747-A5E8-97F8-97C9-30260A29E555}"/>
              </a:ext>
            </a:extLst>
          </p:cNvPr>
          <p:cNvSpPr/>
          <p:nvPr/>
        </p:nvSpPr>
        <p:spPr>
          <a:xfrm>
            <a:off x="17526000" y="9846589"/>
            <a:ext cx="762000" cy="571500"/>
          </a:xfrm>
          <a:prstGeom prst="rect">
            <a:avLst/>
          </a:prstGeom>
          <a:solidFill>
            <a:srgbClr val="FC81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9</a:t>
            </a:r>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TotalTime>
  <Words>2114</Words>
  <Application>Microsoft Office PowerPoint</Application>
  <PresentationFormat>Custom</PresentationFormat>
  <Paragraphs>358</Paragraphs>
  <Slides>34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Montserrat Bold</vt:lpstr>
      <vt:lpstr>Montserrat Classic Bold</vt:lpstr>
      <vt:lpstr>Neue Machina Ultra-Bold</vt:lpstr>
      <vt:lpstr>Arial</vt:lpstr>
      <vt:lpstr>Canva Sans Bold</vt:lpstr>
      <vt:lpstr>League Spartan</vt:lpstr>
      <vt:lpstr>Neue Machina Bold</vt:lpstr>
      <vt:lpstr>Montserrat Classic</vt:lpstr>
      <vt:lpstr>Script MT Bold</vt:lpstr>
      <vt:lpstr>Wingdings</vt:lpstr>
      <vt:lpstr>Montserrat Medium</vt:lpstr>
      <vt:lpstr>Calibri</vt:lpstr>
      <vt:lpstr>ITC Benguiat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cp:lastModifiedBy>Prasnna Kumar, balisetty</cp:lastModifiedBy>
  <cp:revision>8</cp:revision>
  <dcterms:created xsi:type="dcterms:W3CDTF">2006-08-16T00:00:00Z</dcterms:created>
  <dcterms:modified xsi:type="dcterms:W3CDTF">2024-05-20T02:40:48Z</dcterms:modified>
  <dc:identifier>DAFrN1lcf4Y</dc:identifier>
</cp:coreProperties>
</file>